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1" r:id="rId3"/>
    <p:sldId id="262" r:id="rId4"/>
    <p:sldId id="264" r:id="rId5"/>
    <p:sldId id="265" r:id="rId6"/>
    <p:sldId id="266" r:id="rId7"/>
    <p:sldId id="267" r:id="rId8"/>
    <p:sldId id="268" r:id="rId9"/>
    <p:sldId id="269" r:id="rId10"/>
    <p:sldId id="270" r:id="rId11"/>
    <p:sldId id="271" r:id="rId12"/>
    <p:sldId id="272" r:id="rId13"/>
    <p:sldId id="273" r:id="rId14"/>
    <p:sldId id="274" r:id="rId15"/>
    <p:sldId id="276" r:id="rId16"/>
    <p:sldId id="275" r:id="rId17"/>
    <p:sldId id="277" r:id="rId18"/>
    <p:sldId id="278" r:id="rId19"/>
    <p:sldId id="279" r:id="rId20"/>
    <p:sldId id="280" r:id="rId21"/>
    <p:sldId id="281" r:id="rId22"/>
    <p:sldId id="287" r:id="rId23"/>
    <p:sldId id="282" r:id="rId24"/>
    <p:sldId id="284" r:id="rId25"/>
    <p:sldId id="283" r:id="rId26"/>
    <p:sldId id="285" r:id="rId27"/>
    <p:sldId id="286" r:id="rId28"/>
    <p:sldId id="28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9" d="100"/>
          <a:sy n="89" d="100"/>
        </p:scale>
        <p:origin x="-136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FE0E03DA-CFBF-384F-91FF-A1B5B4AC23AC}" type="datetimeFigureOut">
              <a:rPr lang="en-US" smtClean="0"/>
              <a:t>4/21/19</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E0E03DA-CFBF-384F-91FF-A1B5B4AC23AC}" type="datetimeFigureOut">
              <a:rPr lang="en-US" smtClean="0"/>
              <a:t>4/21/19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286D6-0EBF-6049-86E1-C56562F140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E0E03DA-CFBF-384F-91FF-A1B5B4AC23AC}" type="datetimeFigureOut">
              <a:rPr lang="en-US" smtClean="0"/>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86D6-0EBF-6049-86E1-C56562F1406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E0E03DA-CFBF-384F-91FF-A1B5B4AC23AC}" type="datetimeFigureOut">
              <a:rPr lang="en-US" smtClean="0"/>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86D6-0EBF-6049-86E1-C56562F140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E0E03DA-CFBF-384F-91FF-A1B5B4AC23AC}" type="datetimeFigureOut">
              <a:rPr lang="en-US" smtClean="0"/>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86D6-0EBF-6049-86E1-C56562F140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0E03DA-CFBF-384F-91FF-A1B5B4AC23AC}" type="datetimeFigureOut">
              <a:rPr lang="en-US" smtClean="0"/>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286D6-0EBF-6049-86E1-C56562F1406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E0E03DA-CFBF-384F-91FF-A1B5B4AC23AC}" type="datetimeFigureOut">
              <a:rPr lang="en-US" smtClean="0"/>
              <a:t>4/21/19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286D6-0EBF-6049-86E1-C56562F14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E0E03DA-CFBF-384F-91FF-A1B5B4AC23AC}" type="datetimeFigureOut">
              <a:rPr lang="en-US" smtClean="0"/>
              <a:t>4/21/19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286D6-0EBF-6049-86E1-C56562F140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E0E03DA-CFBF-384F-91FF-A1B5B4AC23AC}" type="datetimeFigureOut">
              <a:rPr lang="en-US" smtClean="0"/>
              <a:t>4/21/19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286D6-0EBF-6049-86E1-C56562F140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E0E03DA-CFBF-384F-91FF-A1B5B4AC23AC}" type="datetimeFigureOut">
              <a:rPr lang="en-US" smtClean="0"/>
              <a:t>4/21/19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286D6-0EBF-6049-86E1-C56562F140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E03DA-CFBF-384F-91FF-A1B5B4AC23AC}" type="datetimeFigureOut">
              <a:rPr lang="en-US" smtClean="0"/>
              <a:t>4/21/19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286D6-0EBF-6049-86E1-C56562F140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E0E03DA-CFBF-384F-91FF-A1B5B4AC23AC}" type="datetimeFigureOut">
              <a:rPr lang="en-US" smtClean="0"/>
              <a:t>4/21/19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286D6-0EBF-6049-86E1-C56562F140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FE0E03DA-CFBF-384F-91FF-A1B5B4AC23AC}" type="datetimeFigureOut">
              <a:rPr lang="en-US" smtClean="0"/>
              <a:t>4/21/19</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40286D6-0EBF-6049-86E1-C56562F140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8131" y="2007719"/>
            <a:ext cx="7599941" cy="2087146"/>
          </a:xfrm>
        </p:spPr>
        <p:txBody>
          <a:bodyPr/>
          <a:lstStyle/>
          <a:p>
            <a:r>
              <a:rPr lang="en-US" dirty="0" smtClean="0">
                <a:solidFill>
                  <a:srgbClr val="FF0000"/>
                </a:solidFill>
              </a:rPr>
              <a:t>Classification Methods: </a:t>
            </a:r>
            <a:br>
              <a:rPr lang="en-US" dirty="0" smtClean="0">
                <a:solidFill>
                  <a:srgbClr val="FF0000"/>
                </a:solidFill>
              </a:rPr>
            </a:br>
            <a:r>
              <a:rPr lang="en-US" dirty="0" smtClean="0">
                <a:solidFill>
                  <a:srgbClr val="FF0000"/>
                </a:solidFill>
              </a:rPr>
              <a:t>A Short Review</a:t>
            </a:r>
            <a:endParaRPr lang="en-US" dirty="0">
              <a:solidFill>
                <a:srgbClr val="FF0000"/>
              </a:solidFill>
            </a:endParaRPr>
          </a:p>
        </p:txBody>
      </p:sp>
      <p:sp>
        <p:nvSpPr>
          <p:cNvPr id="3" name="Subtitle 2"/>
          <p:cNvSpPr>
            <a:spLocks noGrp="1"/>
          </p:cNvSpPr>
          <p:nvPr>
            <p:ph type="subTitle" idx="1"/>
          </p:nvPr>
        </p:nvSpPr>
        <p:spPr>
          <a:xfrm>
            <a:off x="1371600" y="4155730"/>
            <a:ext cx="7086600" cy="1752600"/>
          </a:xfrm>
        </p:spPr>
        <p:txBody>
          <a:bodyPr/>
          <a:lstStyle/>
          <a:p>
            <a:r>
              <a:rPr lang="en-US" sz="3200" dirty="0" smtClean="0">
                <a:solidFill>
                  <a:srgbClr val="FF0000"/>
                </a:solidFill>
                <a:latin typeface="Calibri"/>
                <a:cs typeface="Calibri"/>
              </a:rPr>
              <a:t>Lecture # 8 </a:t>
            </a:r>
          </a:p>
          <a:p>
            <a:r>
              <a:rPr lang="en-US" sz="3200" dirty="0" smtClean="0">
                <a:solidFill>
                  <a:srgbClr val="FF0000"/>
                </a:solidFill>
                <a:latin typeface="Calibri"/>
                <a:cs typeface="Calibri"/>
              </a:rPr>
              <a:t>PHYS 243</a:t>
            </a:r>
          </a:p>
        </p:txBody>
      </p:sp>
    </p:spTree>
    <p:extLst>
      <p:ext uri="{BB962C8B-B14F-4D97-AF65-F5344CB8AC3E}">
        <p14:creationId xmlns:p14="http://schemas.microsoft.com/office/powerpoint/2010/main" val="27431817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8"/>
            <a:ext cx="7272339" cy="923952"/>
          </a:xfrm>
        </p:spPr>
        <p:txBody>
          <a:bodyPr/>
          <a:lstStyle/>
          <a:p>
            <a:r>
              <a:rPr lang="en-US" sz="3200" dirty="0" smtClean="0">
                <a:solidFill>
                  <a:srgbClr val="FF0000"/>
                </a:solidFill>
              </a:rPr>
              <a:t>Example 2</a:t>
            </a:r>
            <a:endParaRPr lang="en-US" sz="3200" dirty="0">
              <a:solidFill>
                <a:srgbClr val="FF0000"/>
              </a:solidFill>
            </a:endParaRPr>
          </a:p>
        </p:txBody>
      </p:sp>
      <p:sp>
        <p:nvSpPr>
          <p:cNvPr id="3" name="Content Placeholder 2"/>
          <p:cNvSpPr>
            <a:spLocks noGrp="1"/>
          </p:cNvSpPr>
          <p:nvPr>
            <p:ph idx="1"/>
          </p:nvPr>
        </p:nvSpPr>
        <p:spPr>
          <a:xfrm>
            <a:off x="1089024" y="1416645"/>
            <a:ext cx="7272339" cy="4324257"/>
          </a:xfrm>
        </p:spPr>
        <p:txBody>
          <a:bodyPr>
            <a:normAutofit/>
          </a:bodyPr>
          <a:lstStyle/>
          <a:p>
            <a:pPr marL="0" indent="0">
              <a:buNone/>
            </a:pPr>
            <a:r>
              <a:rPr lang="en-US" dirty="0" smtClean="0">
                <a:solidFill>
                  <a:srgbClr val="FF0000"/>
                </a:solidFill>
              </a:rPr>
              <a:t>Classifying </a:t>
            </a:r>
            <a:r>
              <a:rPr lang="en-US" dirty="0">
                <a:solidFill>
                  <a:srgbClr val="FF0000"/>
                </a:solidFill>
              </a:rPr>
              <a:t>flowers: </a:t>
            </a:r>
            <a:endParaRPr lang="en-US" dirty="0"/>
          </a:p>
          <a:p>
            <a:pPr marL="0" indent="0">
              <a:buNone/>
            </a:pPr>
            <a:r>
              <a:rPr lang="en-US" dirty="0">
                <a:solidFill>
                  <a:srgbClr val="0000FF"/>
                </a:solidFill>
              </a:rPr>
              <a:t>T</a:t>
            </a:r>
            <a:r>
              <a:rPr lang="en-US" dirty="0" smtClean="0">
                <a:solidFill>
                  <a:srgbClr val="0000FF"/>
                </a:solidFill>
              </a:rPr>
              <a:t>he </a:t>
            </a:r>
            <a:r>
              <a:rPr lang="en-US" dirty="0">
                <a:solidFill>
                  <a:srgbClr val="0000FF"/>
                </a:solidFill>
              </a:rPr>
              <a:t>goal here is to distinguish between three different types of iris flowers by using some features or attributes of these flowers like, sepal length and width, petal length and width. </a:t>
            </a:r>
            <a:endParaRPr lang="en-US" dirty="0" smtClean="0">
              <a:solidFill>
                <a:srgbClr val="0000FF"/>
              </a:solidFill>
            </a:endParaRPr>
          </a:p>
          <a:p>
            <a:pPr marL="0" indent="0">
              <a:buNone/>
            </a:pPr>
            <a:r>
              <a:rPr lang="en-US" dirty="0" smtClean="0">
                <a:solidFill>
                  <a:srgbClr val="0000FF"/>
                </a:solidFill>
              </a:rPr>
              <a:t>Based </a:t>
            </a:r>
            <a:r>
              <a:rPr lang="en-US" dirty="0">
                <a:solidFill>
                  <a:srgbClr val="0000FF"/>
                </a:solidFill>
              </a:rPr>
              <a:t>on these features we make a scatter plots. It seems that one type is separated from the other two. However, the other two flowers is hard to separate based on these features</a:t>
            </a:r>
            <a:r>
              <a:rPr lang="en-US" dirty="0"/>
              <a:t>.</a:t>
            </a:r>
          </a:p>
          <a:p>
            <a:pPr marL="0" indent="0">
              <a:buNone/>
            </a:pPr>
            <a:endParaRPr lang="en-US" dirty="0"/>
          </a:p>
        </p:txBody>
      </p:sp>
    </p:spTree>
    <p:extLst>
      <p:ext uri="{BB962C8B-B14F-4D97-AF65-F5344CB8AC3E}">
        <p14:creationId xmlns:p14="http://schemas.microsoft.com/office/powerpoint/2010/main" val="16723565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693" y="374521"/>
            <a:ext cx="7272339" cy="881144"/>
          </a:xfrm>
        </p:spPr>
        <p:txBody>
          <a:bodyPr>
            <a:normAutofit fontScale="90000"/>
          </a:bodyPr>
          <a:lstStyle/>
          <a:p>
            <a:r>
              <a:rPr lang="en-US" sz="3600" dirty="0" smtClean="0">
                <a:solidFill>
                  <a:srgbClr val="FF0000"/>
                </a:solidFill>
              </a:rPr>
              <a:t>Classifying Flowers</a:t>
            </a:r>
            <a:r>
              <a:rPr lang="en-US" dirty="0" smtClean="0">
                <a:solidFill>
                  <a:srgbClr val="FF0000"/>
                </a:solidFill>
              </a:rPr>
              <a:t/>
            </a:r>
            <a:br>
              <a:rPr lang="en-US" dirty="0" smtClean="0">
                <a:solidFill>
                  <a:srgbClr val="FF0000"/>
                </a:solidFill>
              </a:rPr>
            </a:br>
            <a:r>
              <a:rPr lang="en-US" sz="1600" dirty="0">
                <a:solidFill>
                  <a:srgbClr val="0000FF"/>
                </a:solidFill>
              </a:rPr>
              <a:t>Figure from Machine Learning: A Probabilistic </a:t>
            </a:r>
            <a:r>
              <a:rPr lang="en-US" sz="1600" dirty="0" smtClean="0">
                <a:solidFill>
                  <a:srgbClr val="0000FF"/>
                </a:solidFill>
              </a:rPr>
              <a:t>Perspective (</a:t>
            </a:r>
            <a:r>
              <a:rPr lang="en-US" sz="1600" dirty="0">
                <a:solidFill>
                  <a:srgbClr val="0000FF"/>
                </a:solidFill>
              </a:rPr>
              <a:t>Kevin. P. Murphy)</a:t>
            </a:r>
            <a:endParaRPr lang="en-US" sz="1600" dirty="0">
              <a:solidFill>
                <a:srgbClr val="FF0000"/>
              </a:solidFill>
            </a:endParaRPr>
          </a:p>
        </p:txBody>
      </p:sp>
      <p:pic>
        <p:nvPicPr>
          <p:cNvPr id="4" name="Content Placeholder 3" descr="IMG_9837.jpg"/>
          <p:cNvPicPr>
            <a:picLocks noGrp="1" noChangeAspect="1"/>
          </p:cNvPicPr>
          <p:nvPr>
            <p:ph idx="1"/>
          </p:nvPr>
        </p:nvPicPr>
        <p:blipFill>
          <a:blip r:embed="rId2">
            <a:extLst>
              <a:ext uri="{28A0092B-C50C-407E-A947-70E740481C1C}">
                <a14:useLocalDpi xmlns:a14="http://schemas.microsoft.com/office/drawing/2010/main" val="0"/>
              </a:ext>
            </a:extLst>
          </a:blip>
          <a:srcRect l="-40701" r="-40701"/>
          <a:stretch>
            <a:fillRect/>
          </a:stretch>
        </p:blipFill>
        <p:spPr>
          <a:xfrm>
            <a:off x="860693" y="1716200"/>
            <a:ext cx="7272338" cy="4324350"/>
          </a:xfrm>
        </p:spPr>
      </p:pic>
    </p:spTree>
    <p:extLst>
      <p:ext uri="{BB962C8B-B14F-4D97-AF65-F5344CB8AC3E}">
        <p14:creationId xmlns:p14="http://schemas.microsoft.com/office/powerpoint/2010/main" val="7977857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Regression</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0000FF"/>
                </a:solidFill>
              </a:rPr>
              <a:t>Regression is like classification except that the response variable is continuous. Here we have a simple real-valued input </a:t>
            </a:r>
            <a:r>
              <a:rPr lang="en-US" i="1" dirty="0">
                <a:solidFill>
                  <a:srgbClr val="0000FF"/>
                </a:solidFill>
              </a:rPr>
              <a:t>x</a:t>
            </a:r>
            <a:r>
              <a:rPr lang="en-US" i="1" baseline="-25000" dirty="0">
                <a:solidFill>
                  <a:srgbClr val="0000FF"/>
                </a:solidFill>
              </a:rPr>
              <a:t>i</a:t>
            </a:r>
            <a:r>
              <a:rPr lang="en-US" baseline="-25000" dirty="0">
                <a:solidFill>
                  <a:srgbClr val="0000FF"/>
                </a:solidFill>
              </a:rPr>
              <a:t> </a:t>
            </a:r>
            <a:r>
              <a:rPr lang="en-US" dirty="0">
                <a:solidFill>
                  <a:srgbClr val="0000FF"/>
                </a:solidFill>
              </a:rPr>
              <a:t>and a single real-valued response </a:t>
            </a:r>
            <a:r>
              <a:rPr lang="en-US" i="1" dirty="0" err="1">
                <a:solidFill>
                  <a:srgbClr val="0000FF"/>
                </a:solidFill>
              </a:rPr>
              <a:t>y</a:t>
            </a:r>
            <a:r>
              <a:rPr lang="en-US" i="1" baseline="-25000" dirty="0" err="1">
                <a:solidFill>
                  <a:srgbClr val="0000FF"/>
                </a:solidFill>
              </a:rPr>
              <a:t>i</a:t>
            </a:r>
            <a:r>
              <a:rPr lang="en-US" dirty="0">
                <a:solidFill>
                  <a:srgbClr val="0000FF"/>
                </a:solidFill>
              </a:rPr>
              <a:t>. We consider fitting two models to the data- a straight line and a quadratic function. </a:t>
            </a:r>
            <a:r>
              <a:rPr lang="en-US" dirty="0" smtClean="0">
                <a:solidFill>
                  <a:srgbClr val="0000FF"/>
                </a:solidFill>
              </a:rPr>
              <a:t>Some </a:t>
            </a:r>
            <a:r>
              <a:rPr lang="en-US" dirty="0">
                <a:solidFill>
                  <a:srgbClr val="0000FF"/>
                </a:solidFill>
              </a:rPr>
              <a:t>applications of regression include:</a:t>
            </a:r>
          </a:p>
          <a:p>
            <a:pPr lvl="0"/>
            <a:r>
              <a:rPr lang="en-US" dirty="0">
                <a:solidFill>
                  <a:srgbClr val="0000FF"/>
                </a:solidFill>
              </a:rPr>
              <a:t>Predict tomorrow’s stock market price, given current market conditions.</a:t>
            </a:r>
          </a:p>
          <a:p>
            <a:pPr lvl="0"/>
            <a:r>
              <a:rPr lang="en-US" dirty="0">
                <a:solidFill>
                  <a:srgbClr val="0000FF"/>
                </a:solidFill>
              </a:rPr>
              <a:t>Predict the amount of prostate specific antigen (PSA) in the body as a function of a number of different clinical measurements.</a:t>
            </a:r>
          </a:p>
          <a:p>
            <a:pPr lvl="0"/>
            <a:r>
              <a:rPr lang="en-US" dirty="0">
                <a:solidFill>
                  <a:srgbClr val="0000FF"/>
                </a:solidFill>
              </a:rPr>
              <a:t>Predict the temperature of any point inside a building using weather data, time, door sensors etc.</a:t>
            </a:r>
          </a:p>
          <a:p>
            <a:pPr marL="0" indent="0">
              <a:buNone/>
            </a:pPr>
            <a:endParaRPr lang="en-US" dirty="0"/>
          </a:p>
        </p:txBody>
      </p:sp>
    </p:spTree>
    <p:extLst>
      <p:ext uri="{BB962C8B-B14F-4D97-AF65-F5344CB8AC3E}">
        <p14:creationId xmlns:p14="http://schemas.microsoft.com/office/powerpoint/2010/main" val="41824516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709919"/>
          </a:xfrm>
        </p:spPr>
        <p:txBody>
          <a:bodyPr>
            <a:noAutofit/>
          </a:bodyPr>
          <a:lstStyle/>
          <a:p>
            <a:r>
              <a:rPr lang="en-US" sz="1400" dirty="0">
                <a:solidFill>
                  <a:srgbClr val="0000FF"/>
                </a:solidFill>
              </a:rPr>
              <a:t>Figure from Machine Learning: A Probabilistic </a:t>
            </a:r>
            <a:r>
              <a:rPr lang="en-US" sz="1400" dirty="0" smtClean="0">
                <a:solidFill>
                  <a:srgbClr val="0000FF"/>
                </a:solidFill>
              </a:rPr>
              <a:t>Perspective (</a:t>
            </a:r>
            <a:r>
              <a:rPr lang="en-US" sz="1400" dirty="0">
                <a:solidFill>
                  <a:srgbClr val="0000FF"/>
                </a:solidFill>
              </a:rPr>
              <a:t>Kevin. P. Murphy)</a:t>
            </a:r>
            <a:endParaRPr lang="en-US" sz="1400" dirty="0"/>
          </a:p>
        </p:txBody>
      </p:sp>
      <p:pic>
        <p:nvPicPr>
          <p:cNvPr id="4" name="Content Placeholder 3" descr="IMG_9838.jpg"/>
          <p:cNvPicPr>
            <a:picLocks noGrp="1" noChangeAspect="1"/>
          </p:cNvPicPr>
          <p:nvPr>
            <p:ph idx="1"/>
          </p:nvPr>
        </p:nvPicPr>
        <p:blipFill>
          <a:blip r:embed="rId2">
            <a:extLst>
              <a:ext uri="{28A0092B-C50C-407E-A947-70E740481C1C}">
                <a14:useLocalDpi xmlns:a14="http://schemas.microsoft.com/office/drawing/2010/main" val="0"/>
              </a:ext>
            </a:extLst>
          </a:blip>
          <a:srcRect t="-24212" b="-24212"/>
          <a:stretch>
            <a:fillRect/>
          </a:stretch>
        </p:blipFill>
        <p:spPr/>
      </p:pic>
    </p:spTree>
    <p:extLst>
      <p:ext uri="{BB962C8B-B14F-4D97-AF65-F5344CB8AC3E}">
        <p14:creationId xmlns:p14="http://schemas.microsoft.com/office/powerpoint/2010/main" val="3131786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7005"/>
          </a:xfrm>
        </p:spPr>
        <p:txBody>
          <a:bodyPr/>
          <a:lstStyle/>
          <a:p>
            <a:r>
              <a:rPr lang="en-US" dirty="0" smtClean="0">
                <a:solidFill>
                  <a:srgbClr val="FF0000"/>
                </a:solidFill>
              </a:rPr>
              <a:t>Unsupervised Learning</a:t>
            </a:r>
            <a:endParaRPr lang="en-US" dirty="0">
              <a:solidFill>
                <a:srgbClr val="FF0000"/>
              </a:solidFill>
            </a:endParaRPr>
          </a:p>
        </p:txBody>
      </p:sp>
      <p:sp>
        <p:nvSpPr>
          <p:cNvPr id="3" name="Content Placeholder 2"/>
          <p:cNvSpPr>
            <a:spLocks noGrp="1"/>
          </p:cNvSpPr>
          <p:nvPr>
            <p:ph idx="1"/>
          </p:nvPr>
        </p:nvSpPr>
        <p:spPr>
          <a:xfrm>
            <a:off x="457200" y="1210382"/>
            <a:ext cx="8229600" cy="5178844"/>
          </a:xfrm>
        </p:spPr>
        <p:txBody>
          <a:bodyPr>
            <a:normAutofit fontScale="92500" lnSpcReduction="20000"/>
          </a:bodyPr>
          <a:lstStyle/>
          <a:p>
            <a:pPr marL="0" indent="0">
              <a:buNone/>
            </a:pPr>
            <a:r>
              <a:rPr lang="en-US" dirty="0">
                <a:solidFill>
                  <a:srgbClr val="0000FF"/>
                </a:solidFill>
                <a:latin typeface="Calibri"/>
                <a:cs typeface="Calibri"/>
              </a:rPr>
              <a:t>Here we are just given output data without any inputs. The goal is to discover structures in the data- so-called knowledge discovery. Unlike supervised learning, we are not told what the desired output is for each input. Instead, we will formalize our task as a density estimation, that is we want to build models of the form p(</a:t>
            </a:r>
            <a:r>
              <a:rPr lang="en-US" dirty="0" err="1">
                <a:solidFill>
                  <a:srgbClr val="0000FF"/>
                </a:solidFill>
                <a:latin typeface="Calibri"/>
                <a:cs typeface="Calibri"/>
              </a:rPr>
              <a:t>x</a:t>
            </a:r>
            <a:r>
              <a:rPr lang="en-US" baseline="-25000" dirty="0" err="1">
                <a:solidFill>
                  <a:srgbClr val="0000FF"/>
                </a:solidFill>
                <a:latin typeface="Calibri"/>
                <a:cs typeface="Calibri"/>
              </a:rPr>
              <a:t>i</a:t>
            </a:r>
            <a:r>
              <a:rPr lang="en-US" dirty="0" err="1">
                <a:solidFill>
                  <a:srgbClr val="0000FF"/>
                </a:solidFill>
                <a:latin typeface="Calibri"/>
                <a:cs typeface="Calibri"/>
              </a:rPr>
              <a:t>,q</a:t>
            </a:r>
            <a:r>
              <a:rPr lang="en-US" dirty="0">
                <a:solidFill>
                  <a:srgbClr val="0000FF"/>
                </a:solidFill>
                <a:latin typeface="Calibri"/>
                <a:cs typeface="Calibri"/>
              </a:rPr>
              <a:t>). </a:t>
            </a:r>
            <a:endParaRPr lang="en-US" dirty="0" smtClean="0">
              <a:solidFill>
                <a:srgbClr val="0000FF"/>
              </a:solidFill>
              <a:latin typeface="Calibri"/>
              <a:cs typeface="Calibri"/>
            </a:endParaRPr>
          </a:p>
          <a:p>
            <a:pPr marL="0" indent="0">
              <a:buNone/>
            </a:pPr>
            <a:r>
              <a:rPr lang="en-US" dirty="0" smtClean="0">
                <a:solidFill>
                  <a:srgbClr val="0000FF"/>
                </a:solidFill>
                <a:latin typeface="Calibri"/>
                <a:cs typeface="Calibri"/>
              </a:rPr>
              <a:t>There </a:t>
            </a:r>
            <a:r>
              <a:rPr lang="en-US" dirty="0">
                <a:solidFill>
                  <a:srgbClr val="0000FF"/>
                </a:solidFill>
                <a:latin typeface="Calibri"/>
                <a:cs typeface="Calibri"/>
              </a:rPr>
              <a:t>are two differences between supervised and unsupervised learning. We express supervised learning as p(</a:t>
            </a:r>
            <a:r>
              <a:rPr lang="en-US" dirty="0" err="1">
                <a:solidFill>
                  <a:srgbClr val="0000FF"/>
                </a:solidFill>
                <a:latin typeface="Calibri"/>
                <a:cs typeface="Calibri"/>
              </a:rPr>
              <a:t>y</a:t>
            </a:r>
            <a:r>
              <a:rPr lang="en-US" baseline="-25000" dirty="0" err="1">
                <a:solidFill>
                  <a:srgbClr val="0000FF"/>
                </a:solidFill>
                <a:latin typeface="Calibri"/>
                <a:cs typeface="Calibri"/>
              </a:rPr>
              <a:t>i</a:t>
            </a:r>
            <a:r>
              <a:rPr lang="en-US" dirty="0">
                <a:solidFill>
                  <a:srgbClr val="0000FF"/>
                </a:solidFill>
                <a:latin typeface="Calibri"/>
                <a:cs typeface="Calibri"/>
              </a:rPr>
              <a:t> | </a:t>
            </a:r>
            <a:r>
              <a:rPr lang="en-US" dirty="0" err="1">
                <a:solidFill>
                  <a:srgbClr val="0000FF"/>
                </a:solidFill>
                <a:latin typeface="Calibri"/>
                <a:cs typeface="Calibri"/>
              </a:rPr>
              <a:t>x</a:t>
            </a:r>
            <a:r>
              <a:rPr lang="en-US" baseline="-25000" dirty="0" err="1">
                <a:solidFill>
                  <a:srgbClr val="0000FF"/>
                </a:solidFill>
                <a:latin typeface="Calibri"/>
                <a:cs typeface="Calibri"/>
              </a:rPr>
              <a:t>i</a:t>
            </a:r>
            <a:r>
              <a:rPr lang="en-US" dirty="0" err="1">
                <a:solidFill>
                  <a:srgbClr val="0000FF"/>
                </a:solidFill>
                <a:latin typeface="Calibri"/>
                <a:cs typeface="Calibri"/>
              </a:rPr>
              <a:t>,q</a:t>
            </a:r>
            <a:r>
              <a:rPr lang="en-US" dirty="0">
                <a:solidFill>
                  <a:srgbClr val="0000FF"/>
                </a:solidFill>
                <a:latin typeface="Calibri"/>
                <a:cs typeface="Calibri"/>
              </a:rPr>
              <a:t>)  and unsupervised learning as p(</a:t>
            </a:r>
            <a:r>
              <a:rPr lang="en-US" dirty="0" err="1">
                <a:solidFill>
                  <a:srgbClr val="0000FF"/>
                </a:solidFill>
                <a:latin typeface="Calibri"/>
                <a:cs typeface="Calibri"/>
              </a:rPr>
              <a:t>x</a:t>
            </a:r>
            <a:r>
              <a:rPr lang="en-US" baseline="-25000" dirty="0" err="1">
                <a:solidFill>
                  <a:srgbClr val="0000FF"/>
                </a:solidFill>
                <a:latin typeface="Calibri"/>
                <a:cs typeface="Calibri"/>
              </a:rPr>
              <a:t>i</a:t>
            </a:r>
            <a:r>
              <a:rPr lang="en-US" dirty="0" err="1">
                <a:solidFill>
                  <a:srgbClr val="0000FF"/>
                </a:solidFill>
                <a:latin typeface="Calibri"/>
                <a:cs typeface="Calibri"/>
              </a:rPr>
              <a:t>,q</a:t>
            </a:r>
            <a:r>
              <a:rPr lang="en-US" dirty="0">
                <a:solidFill>
                  <a:srgbClr val="0000FF"/>
                </a:solidFill>
                <a:latin typeface="Calibri"/>
                <a:cs typeface="Calibri"/>
              </a:rPr>
              <a:t>). Therefore, supervised learning is conditional density estimation while unsupervised learning is unconditional density estimation. Second, x</a:t>
            </a:r>
            <a:r>
              <a:rPr lang="en-US" baseline="-25000" dirty="0">
                <a:solidFill>
                  <a:srgbClr val="0000FF"/>
                </a:solidFill>
                <a:latin typeface="Calibri"/>
                <a:cs typeface="Calibri"/>
              </a:rPr>
              <a:t>i</a:t>
            </a:r>
            <a:r>
              <a:rPr lang="en-US" dirty="0">
                <a:solidFill>
                  <a:srgbClr val="0000FF"/>
                </a:solidFill>
                <a:latin typeface="Calibri"/>
                <a:cs typeface="Calibri"/>
              </a:rPr>
              <a:t> is a vector of features. Therefore, we need to create multivariate probability models. By contrast, in supervised learning, </a:t>
            </a:r>
            <a:r>
              <a:rPr lang="en-US" dirty="0" err="1">
                <a:solidFill>
                  <a:srgbClr val="0000FF"/>
                </a:solidFill>
                <a:latin typeface="Calibri"/>
                <a:cs typeface="Calibri"/>
              </a:rPr>
              <a:t>y</a:t>
            </a:r>
            <a:r>
              <a:rPr lang="en-US" baseline="-25000" dirty="0" err="1">
                <a:solidFill>
                  <a:srgbClr val="0000FF"/>
                </a:solidFill>
                <a:latin typeface="Calibri"/>
                <a:cs typeface="Calibri"/>
              </a:rPr>
              <a:t>i</a:t>
            </a:r>
            <a:r>
              <a:rPr lang="en-US" dirty="0">
                <a:solidFill>
                  <a:srgbClr val="0000FF"/>
                </a:solidFill>
                <a:latin typeface="Calibri"/>
                <a:cs typeface="Calibri"/>
              </a:rPr>
              <a:t> is just a single variable that we are trying to predict. </a:t>
            </a:r>
          </a:p>
          <a:p>
            <a:pPr marL="0" indent="0">
              <a:buNone/>
            </a:pPr>
            <a:r>
              <a:rPr lang="en-US" dirty="0">
                <a:solidFill>
                  <a:srgbClr val="0000FF"/>
                </a:solidFill>
                <a:latin typeface="Calibri"/>
                <a:cs typeface="Calibri"/>
              </a:rPr>
              <a:t>Unsupervised learning is typical of human and animal learning and is more widely applicable than supervised learning because it doesn’t need a human to manually label the data. </a:t>
            </a:r>
          </a:p>
          <a:p>
            <a:pPr marL="0" indent="0">
              <a:buNone/>
            </a:pPr>
            <a:endParaRPr lang="en-US" dirty="0">
              <a:solidFill>
                <a:srgbClr val="0000FF"/>
              </a:solidFill>
            </a:endParaRPr>
          </a:p>
        </p:txBody>
      </p:sp>
    </p:spTree>
    <p:extLst>
      <p:ext uri="{BB962C8B-B14F-4D97-AF65-F5344CB8AC3E}">
        <p14:creationId xmlns:p14="http://schemas.microsoft.com/office/powerpoint/2010/main" val="32469204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Examples of Unsupervised Learning</a:t>
            </a:r>
            <a:endParaRPr lang="en-US" sz="3200" dirty="0">
              <a:solidFill>
                <a:srgbClr val="FF0000"/>
              </a:solidFill>
            </a:endParaRPr>
          </a:p>
        </p:txBody>
      </p:sp>
      <p:sp>
        <p:nvSpPr>
          <p:cNvPr id="3" name="Content Placeholder 2"/>
          <p:cNvSpPr>
            <a:spLocks noGrp="1"/>
          </p:cNvSpPr>
          <p:nvPr>
            <p:ph idx="1"/>
          </p:nvPr>
        </p:nvSpPr>
        <p:spPr>
          <a:xfrm>
            <a:off x="1089024" y="1412624"/>
            <a:ext cx="7272339" cy="4713540"/>
          </a:xfrm>
        </p:spPr>
        <p:txBody>
          <a:bodyPr>
            <a:normAutofit fontScale="92500" lnSpcReduction="20000"/>
          </a:bodyPr>
          <a:lstStyle/>
          <a:p>
            <a:pPr marL="0" indent="0">
              <a:buNone/>
            </a:pPr>
            <a:r>
              <a:rPr lang="en-US" dirty="0">
                <a:solidFill>
                  <a:srgbClr val="0000FF"/>
                </a:solidFill>
                <a:latin typeface="Calibri"/>
                <a:cs typeface="Calibri"/>
              </a:rPr>
              <a:t>An application of unsupervised learning is the clustering of data into groups. For example, looking at the height and weight of a group of people, we may find various clustering of the data (or subgroups). Let K denote the number of clusters. Our first goal is to estimate the distribution over the number of clusters, p(K | D); this is to measure if there are subpopulations within the data. Our second goal is to estimate which cluster each point belongs to. Some applications of clustering include</a:t>
            </a:r>
            <a:r>
              <a:rPr lang="en-US" dirty="0" smtClean="0">
                <a:solidFill>
                  <a:srgbClr val="0000FF"/>
                </a:solidFill>
                <a:latin typeface="Calibri"/>
                <a:cs typeface="Calibri"/>
              </a:rPr>
              <a:t>:</a:t>
            </a:r>
            <a:endParaRPr lang="en-US" dirty="0">
              <a:solidFill>
                <a:srgbClr val="0000FF"/>
              </a:solidFill>
              <a:latin typeface="Calibri"/>
              <a:cs typeface="Calibri"/>
            </a:endParaRPr>
          </a:p>
          <a:p>
            <a:pPr marL="0" indent="0">
              <a:buNone/>
            </a:pPr>
            <a:r>
              <a:rPr lang="en-US" dirty="0">
                <a:solidFill>
                  <a:srgbClr val="0000FF"/>
                </a:solidFill>
                <a:latin typeface="Calibri"/>
                <a:cs typeface="Calibri"/>
              </a:rPr>
              <a:t>The clustering can be used in astronomy to measure the types of different stars based on the clustering of their astrophysical measurements.</a:t>
            </a:r>
          </a:p>
          <a:p>
            <a:pPr marL="0" indent="0">
              <a:buNone/>
            </a:pPr>
            <a:r>
              <a:rPr lang="en-US" dirty="0">
                <a:solidFill>
                  <a:srgbClr val="0000FF"/>
                </a:solidFill>
                <a:latin typeface="Calibri"/>
                <a:cs typeface="Calibri"/>
              </a:rPr>
              <a:t>In biology, one could cluster data into groups to discover different subpopulations of cells.</a:t>
            </a:r>
          </a:p>
          <a:p>
            <a:pPr marL="0" indent="0">
              <a:buNone/>
            </a:pPr>
            <a:endParaRPr lang="en-US" dirty="0"/>
          </a:p>
        </p:txBody>
      </p:sp>
    </p:spTree>
    <p:extLst>
      <p:ext uri="{BB962C8B-B14F-4D97-AF65-F5344CB8AC3E}">
        <p14:creationId xmlns:p14="http://schemas.microsoft.com/office/powerpoint/2010/main" val="4400526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solidFill>
                  <a:srgbClr val="0000FF"/>
                </a:solidFill>
              </a:rPr>
              <a:t>Figure from Machine Learning: A Probabilistic Perspective</a:t>
            </a:r>
            <a:br>
              <a:rPr lang="en-US" sz="2000" dirty="0">
                <a:solidFill>
                  <a:srgbClr val="0000FF"/>
                </a:solidFill>
              </a:rPr>
            </a:br>
            <a:r>
              <a:rPr lang="en-US" sz="2000" dirty="0">
                <a:solidFill>
                  <a:srgbClr val="0000FF"/>
                </a:solidFill>
              </a:rPr>
              <a:t>(Kevin. P. Murphy)</a:t>
            </a:r>
            <a:endParaRPr lang="en-US" sz="2000" dirty="0"/>
          </a:p>
        </p:txBody>
      </p:sp>
      <p:pic>
        <p:nvPicPr>
          <p:cNvPr id="4" name="Content Placeholder 3" descr="IMG_9839.jpg"/>
          <p:cNvPicPr>
            <a:picLocks noGrp="1" noChangeAspect="1"/>
          </p:cNvPicPr>
          <p:nvPr>
            <p:ph idx="1"/>
          </p:nvPr>
        </p:nvPicPr>
        <p:blipFill>
          <a:blip r:embed="rId2">
            <a:extLst>
              <a:ext uri="{28A0092B-C50C-407E-A947-70E740481C1C}">
                <a14:useLocalDpi xmlns:a14="http://schemas.microsoft.com/office/drawing/2010/main" val="0"/>
              </a:ext>
            </a:extLst>
          </a:blip>
          <a:srcRect t="-19887" b="-19887"/>
          <a:stretch>
            <a:fillRect/>
          </a:stretch>
        </p:blipFill>
        <p:spPr/>
      </p:pic>
    </p:spTree>
    <p:extLst>
      <p:ext uri="{BB962C8B-B14F-4D97-AF65-F5344CB8AC3E}">
        <p14:creationId xmlns:p14="http://schemas.microsoft.com/office/powerpoint/2010/main" val="37709510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Dimensionality Reduction</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a:solidFill>
                  <a:srgbClr val="0000FF"/>
                </a:solidFill>
                <a:latin typeface="Calibri"/>
                <a:cs typeface="Calibri"/>
              </a:rPr>
              <a:t>When dealing with high dimensional data, it is often useful to reduce the dimensionality by projecting the data to a lower dimension subspace which captures the essence of the data. This is called dimensionality reduction. The most common approach of dimensionality reduction is </a:t>
            </a:r>
            <a:r>
              <a:rPr lang="en-US" dirty="0">
                <a:solidFill>
                  <a:srgbClr val="FF0000"/>
                </a:solidFill>
                <a:latin typeface="Calibri"/>
                <a:cs typeface="Calibri"/>
              </a:rPr>
              <a:t>Principle Component Analysis (PCA)</a:t>
            </a:r>
            <a:r>
              <a:rPr lang="en-US" dirty="0">
                <a:solidFill>
                  <a:srgbClr val="0000FF"/>
                </a:solidFill>
                <a:latin typeface="Calibri"/>
                <a:cs typeface="Calibri"/>
              </a:rPr>
              <a:t>. This is an unsupervised version of multi-output linear regression. Dimensionality reduction and PCA have been applied in many cases. </a:t>
            </a:r>
          </a:p>
          <a:p>
            <a:pPr marL="0" indent="0">
              <a:buNone/>
            </a:pPr>
            <a:r>
              <a:rPr lang="en-US" dirty="0" smtClean="0">
                <a:solidFill>
                  <a:srgbClr val="0000FF"/>
                </a:solidFill>
                <a:latin typeface="Calibri"/>
                <a:cs typeface="Calibri"/>
              </a:rPr>
              <a:t>For </a:t>
            </a:r>
            <a:r>
              <a:rPr lang="en-US" dirty="0" smtClean="0">
                <a:solidFill>
                  <a:srgbClr val="0000FF"/>
                </a:solidFill>
                <a:latin typeface="Calibri"/>
                <a:cs typeface="Calibri"/>
              </a:rPr>
              <a:t>example:</a:t>
            </a:r>
            <a:endParaRPr lang="en-US" dirty="0">
              <a:solidFill>
                <a:srgbClr val="0000FF"/>
              </a:solidFill>
              <a:latin typeface="Calibri"/>
              <a:cs typeface="Calibri"/>
            </a:endParaRPr>
          </a:p>
          <a:p>
            <a:pPr marL="0" indent="0">
              <a:buNone/>
            </a:pPr>
            <a:r>
              <a:rPr lang="en-US" dirty="0" smtClean="0">
                <a:solidFill>
                  <a:srgbClr val="0000FF"/>
                </a:solidFill>
                <a:latin typeface="Calibri"/>
                <a:cs typeface="Calibri"/>
              </a:rPr>
              <a:t>In </a:t>
            </a:r>
            <a:r>
              <a:rPr lang="en-US" dirty="0">
                <a:solidFill>
                  <a:srgbClr val="0000FF"/>
                </a:solidFill>
                <a:latin typeface="Calibri"/>
                <a:cs typeface="Calibri"/>
              </a:rPr>
              <a:t>biology PCA is used to interpret gene microarray data to account for the fact that each measurement is the result of many genes that are correlated in their behavior by the fact that they belong to different biological pathways.</a:t>
            </a:r>
          </a:p>
          <a:p>
            <a:pPr marL="0" indent="0">
              <a:buNone/>
            </a:pPr>
            <a:r>
              <a:rPr lang="en-US" dirty="0">
                <a:solidFill>
                  <a:srgbClr val="0000FF"/>
                </a:solidFill>
                <a:latin typeface="Calibri"/>
                <a:cs typeface="Calibri"/>
              </a:rPr>
              <a:t>In computer graphics, it is common to project motion capture data to a low dimensional space and use it to create animations. </a:t>
            </a:r>
          </a:p>
          <a:p>
            <a:pPr marL="0" indent="0">
              <a:buNone/>
            </a:pPr>
            <a:endParaRPr lang="en-US" dirty="0">
              <a:solidFill>
                <a:srgbClr val="0000FF"/>
              </a:solidFill>
            </a:endParaRPr>
          </a:p>
        </p:txBody>
      </p:sp>
    </p:spTree>
    <p:extLst>
      <p:ext uri="{BB962C8B-B14F-4D97-AF65-F5344CB8AC3E}">
        <p14:creationId xmlns:p14="http://schemas.microsoft.com/office/powerpoint/2010/main" val="6576650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solidFill>
                  <a:srgbClr val="0000FF"/>
                </a:solidFill>
              </a:rPr>
              <a:t>Figure from Machine Learning: A Probabilistic Perspective</a:t>
            </a:r>
            <a:br>
              <a:rPr lang="en-US" sz="2000" dirty="0">
                <a:solidFill>
                  <a:srgbClr val="0000FF"/>
                </a:solidFill>
              </a:rPr>
            </a:br>
            <a:r>
              <a:rPr lang="en-US" sz="2000" dirty="0">
                <a:solidFill>
                  <a:srgbClr val="0000FF"/>
                </a:solidFill>
              </a:rPr>
              <a:t>(Kevin. P. Murphy)</a:t>
            </a:r>
            <a:endParaRPr lang="en-US" sz="2000" dirty="0"/>
          </a:p>
        </p:txBody>
      </p:sp>
      <p:pic>
        <p:nvPicPr>
          <p:cNvPr id="4" name="Content Placeholder 3" descr="IMG_9840.jpg"/>
          <p:cNvPicPr>
            <a:picLocks noGrp="1" noChangeAspect="1"/>
          </p:cNvPicPr>
          <p:nvPr>
            <p:ph idx="1"/>
          </p:nvPr>
        </p:nvPicPr>
        <p:blipFill>
          <a:blip r:embed="rId2">
            <a:extLst>
              <a:ext uri="{28A0092B-C50C-407E-A947-70E740481C1C}">
                <a14:useLocalDpi xmlns:a14="http://schemas.microsoft.com/office/drawing/2010/main" val="0"/>
              </a:ext>
            </a:extLst>
          </a:blip>
          <a:srcRect t="-26288" b="-26288"/>
          <a:stretch>
            <a:fillRect/>
          </a:stretch>
        </p:blipFill>
        <p:spPr/>
      </p:pic>
    </p:spTree>
    <p:extLst>
      <p:ext uri="{BB962C8B-B14F-4D97-AF65-F5344CB8AC3E}">
        <p14:creationId xmlns:p14="http://schemas.microsoft.com/office/powerpoint/2010/main" val="7841016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8"/>
            <a:ext cx="7272339" cy="1038104"/>
          </a:xfrm>
        </p:spPr>
        <p:txBody>
          <a:bodyPr>
            <a:normAutofit/>
          </a:bodyPr>
          <a:lstStyle/>
          <a:p>
            <a:r>
              <a:rPr lang="en-US" sz="3200" dirty="0" smtClean="0">
                <a:solidFill>
                  <a:srgbClr val="FF0000"/>
                </a:solidFill>
              </a:rPr>
              <a:t>Basic Concepts in Machine Learning</a:t>
            </a:r>
            <a:endParaRPr lang="en-US" sz="3200" dirty="0">
              <a:solidFill>
                <a:srgbClr val="FF0000"/>
              </a:solidFill>
            </a:endParaRPr>
          </a:p>
        </p:txBody>
      </p:sp>
      <p:sp>
        <p:nvSpPr>
          <p:cNvPr id="3" name="Content Placeholder 2"/>
          <p:cNvSpPr>
            <a:spLocks noGrp="1"/>
          </p:cNvSpPr>
          <p:nvPr>
            <p:ph idx="1"/>
          </p:nvPr>
        </p:nvSpPr>
        <p:spPr/>
        <p:txBody>
          <a:bodyPr>
            <a:normAutofit fontScale="92500"/>
          </a:bodyPr>
          <a:lstStyle/>
          <a:p>
            <a:pPr marL="0" indent="0">
              <a:buNone/>
            </a:pPr>
            <a:r>
              <a:rPr lang="en-US" sz="2400" dirty="0">
                <a:solidFill>
                  <a:srgbClr val="0000FF"/>
                </a:solidFill>
                <a:latin typeface="Calibri"/>
                <a:cs typeface="Calibri"/>
              </a:rPr>
              <a:t>We often deal with probabilistic models of the form p(</a:t>
            </a:r>
            <a:r>
              <a:rPr lang="en-US" sz="2400" dirty="0" err="1">
                <a:solidFill>
                  <a:srgbClr val="0000FF"/>
                </a:solidFill>
                <a:latin typeface="Calibri"/>
                <a:cs typeface="Calibri"/>
              </a:rPr>
              <a:t>y|x</a:t>
            </a:r>
            <a:r>
              <a:rPr lang="en-US" sz="2400" dirty="0">
                <a:solidFill>
                  <a:srgbClr val="0000FF"/>
                </a:solidFill>
                <a:latin typeface="Calibri"/>
                <a:cs typeface="Calibri"/>
              </a:rPr>
              <a:t>) or p(x), depending on whether we are interested in supervised or unsupervised learning respectively. The question </a:t>
            </a:r>
            <a:r>
              <a:rPr lang="en-US" sz="2400" dirty="0" smtClean="0">
                <a:solidFill>
                  <a:srgbClr val="0000FF"/>
                </a:solidFill>
                <a:latin typeface="Calibri"/>
                <a:cs typeface="Calibri"/>
              </a:rPr>
              <a:t>is:</a:t>
            </a:r>
            <a:endParaRPr lang="en-US" sz="2400" dirty="0" smtClean="0">
              <a:solidFill>
                <a:srgbClr val="0000FF"/>
              </a:solidFill>
              <a:latin typeface="Calibri"/>
              <a:cs typeface="Calibri"/>
            </a:endParaRPr>
          </a:p>
          <a:p>
            <a:pPr marL="0" indent="0">
              <a:buNone/>
            </a:pPr>
            <a:r>
              <a:rPr lang="en-US" sz="2400" dirty="0">
                <a:solidFill>
                  <a:srgbClr val="0000FF"/>
                </a:solidFill>
                <a:latin typeface="Calibri"/>
                <a:cs typeface="Calibri"/>
              </a:rPr>
              <a:t>D</a:t>
            </a:r>
            <a:r>
              <a:rPr lang="en-US" sz="2400" dirty="0" smtClean="0">
                <a:solidFill>
                  <a:srgbClr val="0000FF"/>
                </a:solidFill>
                <a:latin typeface="Calibri"/>
                <a:cs typeface="Calibri"/>
              </a:rPr>
              <a:t>oes </a:t>
            </a:r>
            <a:r>
              <a:rPr lang="en-US" sz="2400" dirty="0">
                <a:solidFill>
                  <a:srgbClr val="0000FF"/>
                </a:solidFill>
                <a:latin typeface="Calibri"/>
                <a:cs typeface="Calibri"/>
              </a:rPr>
              <a:t>a model have a fixed number of parameters or does the number of parameters grow with the amount of training data? </a:t>
            </a:r>
            <a:endParaRPr lang="en-US" sz="2400" dirty="0" smtClean="0">
              <a:solidFill>
                <a:srgbClr val="0000FF"/>
              </a:solidFill>
              <a:latin typeface="Calibri"/>
              <a:cs typeface="Calibri"/>
            </a:endParaRPr>
          </a:p>
          <a:p>
            <a:pPr marL="0" indent="0">
              <a:buNone/>
            </a:pPr>
            <a:r>
              <a:rPr lang="en-US" sz="2400" dirty="0" smtClean="0">
                <a:solidFill>
                  <a:srgbClr val="0000FF"/>
                </a:solidFill>
                <a:latin typeface="Calibri"/>
                <a:cs typeface="Calibri"/>
              </a:rPr>
              <a:t>The </a:t>
            </a:r>
            <a:r>
              <a:rPr lang="en-US" sz="2400" dirty="0">
                <a:solidFill>
                  <a:srgbClr val="0000FF"/>
                </a:solidFill>
                <a:latin typeface="Calibri"/>
                <a:cs typeface="Calibri"/>
              </a:rPr>
              <a:t>former is called </a:t>
            </a:r>
            <a:r>
              <a:rPr lang="en-US" sz="2400" dirty="0">
                <a:solidFill>
                  <a:srgbClr val="FF0000"/>
                </a:solidFill>
                <a:latin typeface="Calibri"/>
                <a:cs typeface="Calibri"/>
              </a:rPr>
              <a:t>parametric model </a:t>
            </a:r>
            <a:r>
              <a:rPr lang="en-US" sz="2400" dirty="0">
                <a:solidFill>
                  <a:srgbClr val="0000FF"/>
                </a:solidFill>
                <a:latin typeface="Calibri"/>
                <a:cs typeface="Calibri"/>
              </a:rPr>
              <a:t>and the later is called </a:t>
            </a:r>
            <a:r>
              <a:rPr lang="en-US" sz="2400" dirty="0">
                <a:solidFill>
                  <a:srgbClr val="FF0000"/>
                </a:solidFill>
                <a:latin typeface="Calibri"/>
                <a:cs typeface="Calibri"/>
              </a:rPr>
              <a:t>non-parametric model</a:t>
            </a:r>
            <a:r>
              <a:rPr lang="en-US" sz="2400" dirty="0">
                <a:solidFill>
                  <a:srgbClr val="0000FF"/>
                </a:solidFill>
                <a:latin typeface="Calibri"/>
                <a:cs typeface="Calibri"/>
              </a:rPr>
              <a:t>. Parametric models are faster to use but </a:t>
            </a:r>
            <a:r>
              <a:rPr lang="en-US" sz="2400" dirty="0" smtClean="0">
                <a:solidFill>
                  <a:srgbClr val="0000FF"/>
                </a:solidFill>
                <a:latin typeface="Calibri"/>
                <a:cs typeface="Calibri"/>
              </a:rPr>
              <a:t>have the </a:t>
            </a:r>
            <a:r>
              <a:rPr lang="en-US" sz="2400" dirty="0">
                <a:solidFill>
                  <a:srgbClr val="0000FF"/>
                </a:solidFill>
                <a:latin typeface="Calibri"/>
                <a:cs typeface="Calibri"/>
              </a:rPr>
              <a:t>disadvantage that make stronger assumptions about the nature of the data distributions.  Non-parametric models are more flexible but are computationally slow. </a:t>
            </a:r>
          </a:p>
          <a:p>
            <a:pPr marL="0" indent="0">
              <a:buNone/>
            </a:pPr>
            <a:endParaRPr lang="en-US" dirty="0"/>
          </a:p>
        </p:txBody>
      </p:sp>
    </p:spTree>
    <p:extLst>
      <p:ext uri="{BB962C8B-B14F-4D97-AF65-F5344CB8AC3E}">
        <p14:creationId xmlns:p14="http://schemas.microsoft.com/office/powerpoint/2010/main" val="35285585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Types of ML</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2800" dirty="0">
                <a:solidFill>
                  <a:srgbClr val="0000FF"/>
                </a:solidFill>
                <a:latin typeface="Calibri"/>
                <a:cs typeface="Calibri"/>
              </a:rPr>
              <a:t>ML is divided into two types: </a:t>
            </a:r>
          </a:p>
          <a:p>
            <a:pPr marL="0" indent="0">
              <a:buNone/>
            </a:pPr>
            <a:r>
              <a:rPr lang="en-US" sz="2800" dirty="0">
                <a:solidFill>
                  <a:srgbClr val="FF0000"/>
                </a:solidFill>
                <a:latin typeface="Calibri"/>
                <a:cs typeface="Calibri"/>
              </a:rPr>
              <a:t>Supervised </a:t>
            </a:r>
            <a:r>
              <a:rPr lang="en-US" sz="2800" dirty="0" smtClean="0">
                <a:solidFill>
                  <a:srgbClr val="FF0000"/>
                </a:solidFill>
                <a:latin typeface="Calibri"/>
                <a:cs typeface="Calibri"/>
              </a:rPr>
              <a:t>ML: </a:t>
            </a:r>
            <a:r>
              <a:rPr lang="en-US" sz="2800" dirty="0">
                <a:solidFill>
                  <a:srgbClr val="0000FF"/>
                </a:solidFill>
                <a:latin typeface="Calibri"/>
                <a:cs typeface="Calibri"/>
              </a:rPr>
              <a:t>Learn a mapping from inputs </a:t>
            </a:r>
            <a:r>
              <a:rPr lang="en-US" sz="2800" i="1" dirty="0" smtClean="0">
                <a:solidFill>
                  <a:srgbClr val="0000FF"/>
                </a:solidFill>
                <a:latin typeface="Calibri"/>
                <a:cs typeface="Calibri"/>
              </a:rPr>
              <a:t>x</a:t>
            </a:r>
            <a:r>
              <a:rPr lang="en-US" sz="2800" i="1" baseline="-25000" dirty="0" smtClean="0">
                <a:solidFill>
                  <a:srgbClr val="0000FF"/>
                </a:solidFill>
                <a:latin typeface="Calibri"/>
                <a:cs typeface="Calibri"/>
              </a:rPr>
              <a:t>i</a:t>
            </a:r>
            <a:r>
              <a:rPr lang="en-US" sz="2800" dirty="0" smtClean="0">
                <a:solidFill>
                  <a:srgbClr val="0000FF"/>
                </a:solidFill>
                <a:latin typeface="Calibri"/>
                <a:cs typeface="Calibri"/>
              </a:rPr>
              <a:t> </a:t>
            </a:r>
            <a:r>
              <a:rPr lang="en-US" sz="2800" dirty="0">
                <a:solidFill>
                  <a:srgbClr val="0000FF"/>
                </a:solidFill>
                <a:latin typeface="Calibri"/>
                <a:cs typeface="Calibri"/>
              </a:rPr>
              <a:t>to outputs </a:t>
            </a:r>
            <a:r>
              <a:rPr lang="en-US" sz="2800" i="1" dirty="0" err="1" smtClean="0">
                <a:solidFill>
                  <a:srgbClr val="0000FF"/>
                </a:solidFill>
                <a:latin typeface="Calibri"/>
                <a:cs typeface="Calibri"/>
              </a:rPr>
              <a:t>y</a:t>
            </a:r>
            <a:r>
              <a:rPr lang="en-US" sz="2800" i="1" baseline="-25000" dirty="0" err="1" smtClean="0">
                <a:solidFill>
                  <a:srgbClr val="0000FF"/>
                </a:solidFill>
                <a:latin typeface="Calibri"/>
                <a:cs typeface="Calibri"/>
              </a:rPr>
              <a:t>i</a:t>
            </a:r>
            <a:r>
              <a:rPr lang="en-US" sz="2800" dirty="0" smtClean="0">
                <a:solidFill>
                  <a:srgbClr val="0000FF"/>
                </a:solidFill>
                <a:latin typeface="Calibri"/>
                <a:cs typeface="Calibri"/>
              </a:rPr>
              <a:t>, </a:t>
            </a:r>
            <a:r>
              <a:rPr lang="en-US" sz="2800" dirty="0">
                <a:solidFill>
                  <a:srgbClr val="0000FF"/>
                </a:solidFill>
                <a:latin typeface="Calibri"/>
                <a:cs typeface="Calibri"/>
              </a:rPr>
              <a:t>given a labeled set of input-output pairs </a:t>
            </a:r>
            <a:r>
              <a:rPr lang="en-US" sz="2800" i="1" dirty="0">
                <a:solidFill>
                  <a:srgbClr val="0000FF"/>
                </a:solidFill>
                <a:latin typeface="Calibri"/>
                <a:cs typeface="Calibri"/>
              </a:rPr>
              <a:t>D = {(x</a:t>
            </a:r>
            <a:r>
              <a:rPr lang="en-US" sz="2800" i="1" baseline="-25000" dirty="0">
                <a:solidFill>
                  <a:srgbClr val="0000FF"/>
                </a:solidFill>
                <a:latin typeface="Calibri"/>
                <a:cs typeface="Calibri"/>
              </a:rPr>
              <a:t>i</a:t>
            </a:r>
            <a:r>
              <a:rPr lang="en-US" sz="2800" i="1" dirty="0">
                <a:solidFill>
                  <a:srgbClr val="0000FF"/>
                </a:solidFill>
                <a:latin typeface="Calibri"/>
                <a:cs typeface="Calibri"/>
              </a:rPr>
              <a:t> , </a:t>
            </a:r>
            <a:r>
              <a:rPr lang="en-US" sz="2800" i="1" dirty="0" err="1">
                <a:solidFill>
                  <a:srgbClr val="0000FF"/>
                </a:solidFill>
                <a:latin typeface="Calibri"/>
                <a:cs typeface="Calibri"/>
              </a:rPr>
              <a:t>y</a:t>
            </a:r>
            <a:r>
              <a:rPr lang="en-US" sz="2800" i="1" strike="sngStrike" baseline="-25000" dirty="0" err="1">
                <a:solidFill>
                  <a:srgbClr val="0000FF"/>
                </a:solidFill>
                <a:latin typeface="Calibri"/>
                <a:cs typeface="Calibri"/>
              </a:rPr>
              <a:t>i</a:t>
            </a:r>
            <a:r>
              <a:rPr lang="en-US" sz="2800" i="1" dirty="0">
                <a:solidFill>
                  <a:srgbClr val="0000FF"/>
                </a:solidFill>
                <a:latin typeface="Calibri"/>
                <a:cs typeface="Calibri"/>
              </a:rPr>
              <a:t>)}</a:t>
            </a:r>
            <a:r>
              <a:rPr lang="en-US" sz="2800" i="1" baseline="30000" dirty="0">
                <a:solidFill>
                  <a:srgbClr val="0000FF"/>
                </a:solidFill>
                <a:latin typeface="Calibri"/>
                <a:cs typeface="Calibri"/>
              </a:rPr>
              <a:t>N</a:t>
            </a:r>
            <a:r>
              <a:rPr lang="en-US" sz="2800" i="1" dirty="0">
                <a:solidFill>
                  <a:srgbClr val="0000FF"/>
                </a:solidFill>
                <a:latin typeface="Calibri"/>
                <a:cs typeface="Calibri"/>
              </a:rPr>
              <a:t> </a:t>
            </a:r>
            <a:r>
              <a:rPr lang="en-US" sz="2800" i="1" baseline="-25000" dirty="0" err="1">
                <a:solidFill>
                  <a:srgbClr val="0000FF"/>
                </a:solidFill>
                <a:latin typeface="Calibri"/>
                <a:cs typeface="Calibri"/>
              </a:rPr>
              <a:t>i</a:t>
            </a:r>
            <a:r>
              <a:rPr lang="en-US" sz="2800" i="1" baseline="-25000" dirty="0">
                <a:solidFill>
                  <a:srgbClr val="0000FF"/>
                </a:solidFill>
                <a:latin typeface="Calibri"/>
                <a:cs typeface="Calibri"/>
              </a:rPr>
              <a:t>=1 </a:t>
            </a:r>
            <a:r>
              <a:rPr lang="en-US" sz="2800" i="1" dirty="0">
                <a:solidFill>
                  <a:srgbClr val="0000FF"/>
                </a:solidFill>
                <a:latin typeface="Calibri"/>
                <a:cs typeface="Calibri"/>
              </a:rPr>
              <a:t> </a:t>
            </a:r>
            <a:r>
              <a:rPr lang="en-US" sz="2800" dirty="0">
                <a:solidFill>
                  <a:srgbClr val="0000FF"/>
                </a:solidFill>
                <a:latin typeface="Calibri"/>
                <a:cs typeface="Calibri"/>
              </a:rPr>
              <a:t>Here </a:t>
            </a:r>
            <a:r>
              <a:rPr lang="en-US" sz="2800" i="1" dirty="0">
                <a:solidFill>
                  <a:srgbClr val="0000FF"/>
                </a:solidFill>
                <a:latin typeface="Calibri"/>
                <a:cs typeface="Calibri"/>
              </a:rPr>
              <a:t>D</a:t>
            </a:r>
            <a:r>
              <a:rPr lang="en-US" sz="2800" dirty="0">
                <a:solidFill>
                  <a:srgbClr val="0000FF"/>
                </a:solidFill>
                <a:latin typeface="Calibri"/>
                <a:cs typeface="Calibri"/>
              </a:rPr>
              <a:t> is called the training set and </a:t>
            </a:r>
            <a:r>
              <a:rPr lang="en-US" sz="2800" i="1" dirty="0">
                <a:solidFill>
                  <a:srgbClr val="0000FF"/>
                </a:solidFill>
                <a:latin typeface="Calibri"/>
                <a:cs typeface="Calibri"/>
              </a:rPr>
              <a:t>N</a:t>
            </a:r>
            <a:r>
              <a:rPr lang="en-US" sz="2800" dirty="0">
                <a:solidFill>
                  <a:srgbClr val="0000FF"/>
                </a:solidFill>
                <a:latin typeface="Calibri"/>
                <a:cs typeface="Calibri"/>
              </a:rPr>
              <a:t> is the number of training examples. </a:t>
            </a:r>
          </a:p>
          <a:p>
            <a:pPr marL="0" indent="0">
              <a:buNone/>
            </a:pPr>
            <a:r>
              <a:rPr lang="en-US" sz="2800" dirty="0">
                <a:solidFill>
                  <a:srgbClr val="0000FF"/>
                </a:solidFill>
                <a:latin typeface="Calibri"/>
                <a:cs typeface="Calibri"/>
              </a:rPr>
              <a:t>Each training input </a:t>
            </a:r>
            <a:r>
              <a:rPr lang="en-US" sz="2800" i="1" dirty="0">
                <a:solidFill>
                  <a:srgbClr val="0000FF"/>
                </a:solidFill>
                <a:latin typeface="Calibri"/>
                <a:cs typeface="Calibri"/>
              </a:rPr>
              <a:t>x</a:t>
            </a:r>
            <a:r>
              <a:rPr lang="en-US" sz="2800" i="1" baseline="-25000" dirty="0">
                <a:solidFill>
                  <a:srgbClr val="0000FF"/>
                </a:solidFill>
                <a:latin typeface="Calibri"/>
                <a:cs typeface="Calibri"/>
              </a:rPr>
              <a:t>i</a:t>
            </a:r>
            <a:r>
              <a:rPr lang="en-US" sz="2800" baseline="-25000" dirty="0">
                <a:solidFill>
                  <a:srgbClr val="0000FF"/>
                </a:solidFill>
                <a:latin typeface="Calibri"/>
                <a:cs typeface="Calibri"/>
              </a:rPr>
              <a:t> </a:t>
            </a:r>
            <a:r>
              <a:rPr lang="en-US" sz="2800" dirty="0">
                <a:solidFill>
                  <a:srgbClr val="0000FF"/>
                </a:solidFill>
                <a:latin typeface="Calibri"/>
                <a:cs typeface="Calibri"/>
              </a:rPr>
              <a:t> is a </a:t>
            </a:r>
            <a:r>
              <a:rPr lang="en-US" sz="2800" i="1" dirty="0">
                <a:solidFill>
                  <a:srgbClr val="0000FF"/>
                </a:solidFill>
                <a:latin typeface="Calibri"/>
                <a:cs typeface="Calibri"/>
              </a:rPr>
              <a:t>D</a:t>
            </a:r>
            <a:r>
              <a:rPr lang="en-US" sz="2800" dirty="0">
                <a:solidFill>
                  <a:srgbClr val="0000FF"/>
                </a:solidFill>
                <a:latin typeface="Calibri"/>
                <a:cs typeface="Calibri"/>
              </a:rPr>
              <a:t>-dimensional vector of numbers representing for example, the weight and height of someone. These are called </a:t>
            </a:r>
            <a:r>
              <a:rPr lang="en-US" sz="2800" dirty="0">
                <a:solidFill>
                  <a:srgbClr val="FF0000"/>
                </a:solidFill>
                <a:latin typeface="Calibri"/>
                <a:cs typeface="Calibri"/>
              </a:rPr>
              <a:t>features</a:t>
            </a:r>
            <a:r>
              <a:rPr lang="en-US" sz="2800" dirty="0">
                <a:latin typeface="Calibri"/>
                <a:cs typeface="Calibri"/>
              </a:rPr>
              <a:t> </a:t>
            </a:r>
            <a:r>
              <a:rPr lang="en-US" sz="2800" dirty="0">
                <a:solidFill>
                  <a:srgbClr val="0000FF"/>
                </a:solidFill>
                <a:latin typeface="Calibri"/>
                <a:cs typeface="Calibri"/>
              </a:rPr>
              <a:t>or</a:t>
            </a:r>
            <a:r>
              <a:rPr lang="en-US" sz="2800" dirty="0">
                <a:solidFill>
                  <a:srgbClr val="FF0000"/>
                </a:solidFill>
                <a:latin typeface="Calibri"/>
                <a:cs typeface="Calibri"/>
              </a:rPr>
              <a:t> attributes</a:t>
            </a:r>
            <a:r>
              <a:rPr lang="en-US" sz="2800" dirty="0">
                <a:latin typeface="Calibri"/>
                <a:cs typeface="Calibri"/>
              </a:rPr>
              <a:t>. </a:t>
            </a:r>
            <a:r>
              <a:rPr lang="en-US" sz="2800" dirty="0">
                <a:solidFill>
                  <a:srgbClr val="0000FF"/>
                </a:solidFill>
                <a:latin typeface="Calibri"/>
                <a:cs typeface="Calibri"/>
              </a:rPr>
              <a:t>These are stored in an </a:t>
            </a:r>
            <a:r>
              <a:rPr lang="en-US" sz="2800" i="1" dirty="0">
                <a:solidFill>
                  <a:srgbClr val="0000FF"/>
                </a:solidFill>
                <a:latin typeface="Calibri"/>
                <a:cs typeface="Calibri"/>
              </a:rPr>
              <a:t>N x D </a:t>
            </a:r>
            <a:r>
              <a:rPr lang="en-US" sz="2800" dirty="0">
                <a:solidFill>
                  <a:srgbClr val="0000FF"/>
                </a:solidFill>
                <a:latin typeface="Calibri"/>
                <a:cs typeface="Calibri"/>
              </a:rPr>
              <a:t>matrix, </a:t>
            </a:r>
            <a:r>
              <a:rPr lang="en-US" sz="2800" i="1" dirty="0">
                <a:solidFill>
                  <a:srgbClr val="0000FF"/>
                </a:solidFill>
                <a:latin typeface="Calibri"/>
                <a:cs typeface="Calibri"/>
              </a:rPr>
              <a:t>X</a:t>
            </a:r>
            <a:r>
              <a:rPr lang="en-US" sz="2800" dirty="0">
                <a:solidFill>
                  <a:srgbClr val="0000FF"/>
                </a:solidFill>
                <a:latin typeface="Calibri"/>
                <a:cs typeface="Calibri"/>
              </a:rPr>
              <a:t>. In general </a:t>
            </a:r>
            <a:r>
              <a:rPr lang="en-US" sz="2800" i="1" dirty="0">
                <a:solidFill>
                  <a:srgbClr val="0000FF"/>
                </a:solidFill>
                <a:latin typeface="Calibri"/>
                <a:cs typeface="Calibri"/>
              </a:rPr>
              <a:t>x</a:t>
            </a:r>
            <a:r>
              <a:rPr lang="en-US" sz="2800" i="1" baseline="-25000" dirty="0">
                <a:solidFill>
                  <a:srgbClr val="0000FF"/>
                </a:solidFill>
                <a:latin typeface="Calibri"/>
                <a:cs typeface="Calibri"/>
              </a:rPr>
              <a:t>i</a:t>
            </a:r>
            <a:r>
              <a:rPr lang="en-US" sz="2800" dirty="0">
                <a:solidFill>
                  <a:srgbClr val="0000FF"/>
                </a:solidFill>
                <a:latin typeface="Calibri"/>
                <a:cs typeface="Calibri"/>
              </a:rPr>
              <a:t> could be anything – an image, a sentence a shape etc.</a:t>
            </a:r>
          </a:p>
          <a:p>
            <a:pPr marL="0" indent="0">
              <a:buNone/>
            </a:pPr>
            <a:endParaRPr lang="en-US" dirty="0">
              <a:latin typeface="Calibri"/>
              <a:cs typeface="Calibri"/>
            </a:endParaRPr>
          </a:p>
        </p:txBody>
      </p:sp>
    </p:spTree>
    <p:extLst>
      <p:ext uri="{BB962C8B-B14F-4D97-AF65-F5344CB8AC3E}">
        <p14:creationId xmlns:p14="http://schemas.microsoft.com/office/powerpoint/2010/main" val="11013530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476306" cy="1339009"/>
          </a:xfrm>
        </p:spPr>
        <p:txBody>
          <a:bodyPr>
            <a:normAutofit fontScale="90000"/>
          </a:bodyPr>
          <a:lstStyle/>
          <a:p>
            <a:r>
              <a:rPr lang="en-US" sz="2800" dirty="0" smtClean="0">
                <a:solidFill>
                  <a:srgbClr val="FF0000"/>
                </a:solidFill>
              </a:rPr>
              <a:t>Example of A </a:t>
            </a:r>
            <a:r>
              <a:rPr lang="en-US" sz="2800" dirty="0">
                <a:solidFill>
                  <a:srgbClr val="FF0000"/>
                </a:solidFill>
              </a:rPr>
              <a:t>Non-Parametric Classifier: K Nearest Neighbors</a:t>
            </a:r>
            <a:r>
              <a:rPr lang="en-US" sz="2800" dirty="0"/>
              <a:t/>
            </a:r>
            <a:br>
              <a:rPr lang="en-US" sz="2800" dirty="0"/>
            </a:br>
            <a:endParaRPr lang="en-US" sz="2800" dirty="0"/>
          </a:p>
        </p:txBody>
      </p:sp>
      <p:sp>
        <p:nvSpPr>
          <p:cNvPr id="3" name="Content Placeholder 2"/>
          <p:cNvSpPr>
            <a:spLocks noGrp="1"/>
          </p:cNvSpPr>
          <p:nvPr>
            <p:ph idx="1"/>
          </p:nvPr>
        </p:nvSpPr>
        <p:spPr>
          <a:xfrm>
            <a:off x="457200" y="1164168"/>
            <a:ext cx="8229600" cy="4961996"/>
          </a:xfrm>
        </p:spPr>
        <p:txBody>
          <a:bodyPr>
            <a:normAutofit/>
          </a:bodyPr>
          <a:lstStyle/>
          <a:p>
            <a:pPr marL="0" indent="0">
              <a:buNone/>
            </a:pPr>
            <a:r>
              <a:rPr lang="en-US" sz="2000" dirty="0">
                <a:solidFill>
                  <a:srgbClr val="0000FF"/>
                </a:solidFill>
                <a:latin typeface="Calibri"/>
                <a:cs typeface="Calibri"/>
              </a:rPr>
              <a:t>The K Nearest Neighbors </a:t>
            </a:r>
            <a:r>
              <a:rPr lang="en-US" sz="2000" dirty="0" smtClean="0">
                <a:solidFill>
                  <a:srgbClr val="0000FF"/>
                </a:solidFill>
                <a:latin typeface="Calibri"/>
                <a:cs typeface="Calibri"/>
              </a:rPr>
              <a:t>(KNN) is </a:t>
            </a:r>
            <a:r>
              <a:rPr lang="en-US" sz="2000" dirty="0">
                <a:solidFill>
                  <a:srgbClr val="0000FF"/>
                </a:solidFill>
                <a:latin typeface="Calibri"/>
                <a:cs typeface="Calibri"/>
              </a:rPr>
              <a:t>a simple non-parametric classifier. It looks at the K points in the training set that are nearest to the test input x, counts how many members of each class are in this set, and returns that empirical fraction as the estimate. </a:t>
            </a:r>
            <a:endParaRPr lang="en-US" sz="2000" dirty="0" smtClean="0">
              <a:solidFill>
                <a:srgbClr val="0000FF"/>
              </a:solidFill>
              <a:latin typeface="Calibri"/>
              <a:cs typeface="Calibri"/>
            </a:endParaRPr>
          </a:p>
          <a:p>
            <a:pPr marL="0" indent="0">
              <a:buNone/>
            </a:pPr>
            <a:r>
              <a:rPr lang="en-US" sz="2000" dirty="0">
                <a:solidFill>
                  <a:srgbClr val="0000FF"/>
                </a:solidFill>
                <a:latin typeface="Calibri"/>
                <a:cs typeface="Calibri"/>
              </a:rPr>
              <a:t>The KNN classifier with K=1 induces a </a:t>
            </a:r>
            <a:r>
              <a:rPr lang="en-US" sz="2000" dirty="0" err="1">
                <a:solidFill>
                  <a:srgbClr val="FF0000"/>
                </a:solidFill>
                <a:latin typeface="Calibri"/>
                <a:cs typeface="Calibri"/>
              </a:rPr>
              <a:t>Voronoi</a:t>
            </a:r>
            <a:r>
              <a:rPr lang="en-US" sz="2000" dirty="0">
                <a:solidFill>
                  <a:srgbClr val="FF0000"/>
                </a:solidFill>
                <a:latin typeface="Calibri"/>
                <a:cs typeface="Calibri"/>
              </a:rPr>
              <a:t> Tessellation </a:t>
            </a:r>
            <a:r>
              <a:rPr lang="en-US" sz="2000" dirty="0">
                <a:solidFill>
                  <a:srgbClr val="0000FF"/>
                </a:solidFill>
                <a:latin typeface="Calibri"/>
                <a:cs typeface="Calibri"/>
              </a:rPr>
              <a:t>of the points. This is a partition of space that associates a region V(x</a:t>
            </a:r>
            <a:r>
              <a:rPr lang="en-US" sz="2000" baseline="-25000" dirty="0">
                <a:solidFill>
                  <a:srgbClr val="0000FF"/>
                </a:solidFill>
                <a:latin typeface="Calibri"/>
                <a:cs typeface="Calibri"/>
              </a:rPr>
              <a:t>i</a:t>
            </a:r>
            <a:r>
              <a:rPr lang="en-US" sz="2000" dirty="0">
                <a:solidFill>
                  <a:srgbClr val="0000FF"/>
                </a:solidFill>
                <a:latin typeface="Calibri"/>
                <a:cs typeface="Calibri"/>
              </a:rPr>
              <a:t>) with each point x</a:t>
            </a:r>
            <a:r>
              <a:rPr lang="en-US" sz="2000" baseline="-25000" dirty="0">
                <a:solidFill>
                  <a:srgbClr val="0000FF"/>
                </a:solidFill>
                <a:latin typeface="Calibri"/>
                <a:cs typeface="Calibri"/>
              </a:rPr>
              <a:t>i</a:t>
            </a:r>
            <a:r>
              <a:rPr lang="en-US" sz="2000" dirty="0">
                <a:solidFill>
                  <a:srgbClr val="0000FF"/>
                </a:solidFill>
                <a:latin typeface="Calibri"/>
                <a:cs typeface="Calibri"/>
              </a:rPr>
              <a:t> in such a way that all points in V(x</a:t>
            </a:r>
            <a:r>
              <a:rPr lang="en-US" sz="2000" baseline="-25000" dirty="0">
                <a:solidFill>
                  <a:srgbClr val="0000FF"/>
                </a:solidFill>
                <a:latin typeface="Calibri"/>
                <a:cs typeface="Calibri"/>
              </a:rPr>
              <a:t>i</a:t>
            </a:r>
            <a:r>
              <a:rPr lang="en-US" sz="2000" dirty="0">
                <a:solidFill>
                  <a:srgbClr val="0000FF"/>
                </a:solidFill>
                <a:latin typeface="Calibri"/>
                <a:cs typeface="Calibri"/>
              </a:rPr>
              <a:t>) are closer to x</a:t>
            </a:r>
            <a:r>
              <a:rPr lang="en-US" sz="2000" baseline="-25000" dirty="0">
                <a:solidFill>
                  <a:srgbClr val="0000FF"/>
                </a:solidFill>
                <a:latin typeface="Calibri"/>
                <a:cs typeface="Calibri"/>
              </a:rPr>
              <a:t>i</a:t>
            </a:r>
            <a:r>
              <a:rPr lang="en-US" sz="2000" dirty="0">
                <a:solidFill>
                  <a:srgbClr val="0000FF"/>
                </a:solidFill>
                <a:latin typeface="Calibri"/>
                <a:cs typeface="Calibri"/>
              </a:rPr>
              <a:t> than to any other point. Within each cell the predicted label is the label of the corresponding training point. </a:t>
            </a:r>
          </a:p>
          <a:p>
            <a:pPr marL="0" indent="0">
              <a:buNone/>
            </a:pPr>
            <a:r>
              <a:rPr lang="en-US" sz="2000" dirty="0">
                <a:solidFill>
                  <a:srgbClr val="0000FF"/>
                </a:solidFill>
                <a:latin typeface="Calibri"/>
                <a:cs typeface="Calibri"/>
              </a:rPr>
              <a:t>The main problem with KNN classifiers is that they do not work well with high dimensional inputs. This is due to curse of dimensionality.</a:t>
            </a:r>
          </a:p>
          <a:p>
            <a:pPr marL="0" indent="0">
              <a:buNone/>
            </a:pPr>
            <a:endParaRPr lang="en-US" sz="2000" dirty="0">
              <a:solidFill>
                <a:srgbClr val="0000FF"/>
              </a:solidFill>
              <a:latin typeface="Calibri"/>
              <a:cs typeface="Calibri"/>
            </a:endParaRPr>
          </a:p>
          <a:p>
            <a:pPr marL="0" indent="0">
              <a:buNone/>
            </a:pPr>
            <a:endParaRPr lang="en-US" sz="2000" dirty="0">
              <a:solidFill>
                <a:srgbClr val="0000FF"/>
              </a:solidFill>
              <a:latin typeface="Calibri"/>
              <a:cs typeface="Calibri"/>
            </a:endParaRPr>
          </a:p>
          <a:p>
            <a:pPr marL="0" indent="0">
              <a:buNone/>
            </a:pPr>
            <a:endParaRPr lang="en-US" sz="2000" dirty="0">
              <a:latin typeface="Calibri"/>
              <a:cs typeface="Calibri"/>
            </a:endParaRPr>
          </a:p>
        </p:txBody>
      </p:sp>
    </p:spTree>
    <p:extLst>
      <p:ext uri="{BB962C8B-B14F-4D97-AF65-F5344CB8AC3E}">
        <p14:creationId xmlns:p14="http://schemas.microsoft.com/office/powerpoint/2010/main" val="25853509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0000"/>
                </a:solidFill>
              </a:rPr>
              <a:t>Voronoi</a:t>
            </a:r>
            <a:r>
              <a:rPr lang="en-US" dirty="0" smtClean="0">
                <a:solidFill>
                  <a:srgbClr val="FF0000"/>
                </a:solidFill>
              </a:rPr>
              <a:t> </a:t>
            </a:r>
            <a:r>
              <a:rPr lang="en-US" dirty="0" err="1" smtClean="0">
                <a:solidFill>
                  <a:srgbClr val="FF0000"/>
                </a:solidFill>
              </a:rPr>
              <a:t>Tesseletaion</a:t>
            </a:r>
            <a:r>
              <a:rPr lang="en-US" dirty="0" smtClean="0">
                <a:solidFill>
                  <a:srgbClr val="FF0000"/>
                </a:solidFill>
              </a:rPr>
              <a:t/>
            </a:r>
            <a:br>
              <a:rPr lang="en-US" dirty="0" smtClean="0">
                <a:solidFill>
                  <a:srgbClr val="FF0000"/>
                </a:solidFill>
              </a:rPr>
            </a:br>
            <a:r>
              <a:rPr lang="en-US" sz="2000" dirty="0">
                <a:solidFill>
                  <a:srgbClr val="0000FF"/>
                </a:solidFill>
              </a:rPr>
              <a:t>Figure from Machine Learning: A Probabilistic Perspective</a:t>
            </a:r>
            <a:br>
              <a:rPr lang="en-US" sz="2000" dirty="0">
                <a:solidFill>
                  <a:srgbClr val="0000FF"/>
                </a:solidFill>
              </a:rPr>
            </a:br>
            <a:r>
              <a:rPr lang="en-US" sz="2000" dirty="0">
                <a:solidFill>
                  <a:srgbClr val="0000FF"/>
                </a:solidFill>
              </a:rPr>
              <a:t>(Kevin. P. Murphy)</a:t>
            </a:r>
            <a:endParaRPr lang="en-US" sz="2000" dirty="0">
              <a:solidFill>
                <a:srgbClr val="FF0000"/>
              </a:solidFill>
            </a:endParaRPr>
          </a:p>
        </p:txBody>
      </p:sp>
      <p:pic>
        <p:nvPicPr>
          <p:cNvPr id="4" name="Content Placeholder 3" descr="new doc 2018-06-28 12.05.32_1.jpg"/>
          <p:cNvPicPr>
            <a:picLocks noGrp="1" noChangeAspect="1"/>
          </p:cNvPicPr>
          <p:nvPr>
            <p:ph idx="1"/>
          </p:nvPr>
        </p:nvPicPr>
        <p:blipFill>
          <a:blip r:embed="rId2">
            <a:extLst>
              <a:ext uri="{28A0092B-C50C-407E-A947-70E740481C1C}">
                <a14:useLocalDpi xmlns:a14="http://schemas.microsoft.com/office/drawing/2010/main" val="0"/>
              </a:ext>
            </a:extLst>
          </a:blip>
          <a:srcRect t="-25256" b="-25256"/>
          <a:stretch>
            <a:fillRect/>
          </a:stretch>
        </p:blipFill>
        <p:spPr/>
      </p:pic>
    </p:spTree>
    <p:extLst>
      <p:ext uri="{BB962C8B-B14F-4D97-AF65-F5344CB8AC3E}">
        <p14:creationId xmlns:p14="http://schemas.microsoft.com/office/powerpoint/2010/main" val="13117518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solidFill>
                  <a:srgbClr val="0000FF"/>
                </a:solidFill>
              </a:rPr>
              <a:t>Figure from Machine Learning: A Probabilistic Perspective</a:t>
            </a:r>
            <a:br>
              <a:rPr lang="en-US" sz="2000" dirty="0">
                <a:solidFill>
                  <a:srgbClr val="0000FF"/>
                </a:solidFill>
              </a:rPr>
            </a:br>
            <a:r>
              <a:rPr lang="en-US" sz="2000" dirty="0">
                <a:solidFill>
                  <a:srgbClr val="0000FF"/>
                </a:solidFill>
              </a:rPr>
              <a:t>(Kevin. P. Murphy)</a:t>
            </a:r>
            <a:endParaRPr lang="en-US" sz="2000" dirty="0"/>
          </a:p>
        </p:txBody>
      </p:sp>
      <p:pic>
        <p:nvPicPr>
          <p:cNvPr id="4" name="Content Placeholder 3" descr="new doc 2018-06-28 12.05.32_2.jpg"/>
          <p:cNvPicPr>
            <a:picLocks noGrp="1" noChangeAspect="1"/>
          </p:cNvPicPr>
          <p:nvPr>
            <p:ph idx="1"/>
          </p:nvPr>
        </p:nvPicPr>
        <p:blipFill>
          <a:blip r:embed="rId2">
            <a:extLst>
              <a:ext uri="{28A0092B-C50C-407E-A947-70E740481C1C}">
                <a14:useLocalDpi xmlns:a14="http://schemas.microsoft.com/office/drawing/2010/main" val="0"/>
              </a:ext>
            </a:extLst>
          </a:blip>
          <a:srcRect l="-26557" r="-26557"/>
          <a:stretch>
            <a:fillRect/>
          </a:stretch>
        </p:blipFill>
        <p:spPr/>
      </p:pic>
    </p:spTree>
    <p:extLst>
      <p:ext uri="{BB962C8B-B14F-4D97-AF65-F5344CB8AC3E}">
        <p14:creationId xmlns:p14="http://schemas.microsoft.com/office/powerpoint/2010/main" val="13781284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1362"/>
          </a:xfrm>
        </p:spPr>
        <p:txBody>
          <a:bodyPr>
            <a:normAutofit fontScale="90000"/>
          </a:bodyPr>
          <a:lstStyle/>
          <a:p>
            <a:r>
              <a:rPr lang="en-US" dirty="0" smtClean="0">
                <a:solidFill>
                  <a:srgbClr val="FF0000"/>
                </a:solidFill>
              </a:rPr>
              <a:t>Parametric Models</a:t>
            </a:r>
            <a:endParaRPr lang="en-US" dirty="0">
              <a:solidFill>
                <a:srgbClr val="FF0000"/>
              </a:solidFill>
            </a:endParaRPr>
          </a:p>
        </p:txBody>
      </p:sp>
      <p:sp>
        <p:nvSpPr>
          <p:cNvPr id="3" name="Content Placeholder 2"/>
          <p:cNvSpPr>
            <a:spLocks noGrp="1"/>
          </p:cNvSpPr>
          <p:nvPr>
            <p:ph idx="1"/>
          </p:nvPr>
        </p:nvSpPr>
        <p:spPr>
          <a:xfrm>
            <a:off x="457200" y="1016000"/>
            <a:ext cx="8229600" cy="5672667"/>
          </a:xfrm>
        </p:spPr>
        <p:txBody>
          <a:bodyPr>
            <a:normAutofit/>
          </a:bodyPr>
          <a:lstStyle/>
          <a:p>
            <a:pPr marL="0" indent="0">
              <a:buNone/>
            </a:pPr>
            <a:r>
              <a:rPr lang="en-US" sz="2000" dirty="0">
                <a:solidFill>
                  <a:srgbClr val="0000FF"/>
                </a:solidFill>
                <a:latin typeface="Calibri"/>
                <a:cs typeface="Calibri"/>
              </a:rPr>
              <a:t>The main way to resolve the curse of dimensionality is to make some assumptions about the nature of the data distribution (either p(</a:t>
            </a:r>
            <a:r>
              <a:rPr lang="en-US" sz="2000" dirty="0" err="1">
                <a:solidFill>
                  <a:srgbClr val="0000FF"/>
                </a:solidFill>
                <a:latin typeface="Calibri"/>
                <a:cs typeface="Calibri"/>
              </a:rPr>
              <a:t>y|x</a:t>
            </a:r>
            <a:r>
              <a:rPr lang="en-US" sz="2000" dirty="0">
                <a:solidFill>
                  <a:srgbClr val="0000FF"/>
                </a:solidFill>
                <a:latin typeface="Calibri"/>
                <a:cs typeface="Calibri"/>
              </a:rPr>
              <a:t>) for a supervised problem or p(x) for an unsupervised problem). These are statistical models with a fixed number of parameters. Some widely used parametric models are described below</a:t>
            </a:r>
            <a:r>
              <a:rPr lang="en-US" sz="2000" dirty="0" smtClean="0">
                <a:solidFill>
                  <a:srgbClr val="0000FF"/>
                </a:solidFill>
                <a:latin typeface="Calibri"/>
                <a:cs typeface="Calibri"/>
              </a:rPr>
              <a:t>:</a:t>
            </a:r>
            <a:endParaRPr lang="en-US" sz="2000" dirty="0">
              <a:solidFill>
                <a:srgbClr val="0000FF"/>
              </a:solidFill>
              <a:latin typeface="Calibri"/>
              <a:cs typeface="Calibri"/>
            </a:endParaRPr>
          </a:p>
          <a:p>
            <a:pPr marL="0" indent="0">
              <a:buNone/>
            </a:pPr>
            <a:r>
              <a:rPr lang="en-US" sz="2000" dirty="0">
                <a:solidFill>
                  <a:srgbClr val="FF0000"/>
                </a:solidFill>
                <a:latin typeface="Calibri"/>
                <a:cs typeface="Calibri"/>
              </a:rPr>
              <a:t>Linear </a:t>
            </a:r>
            <a:r>
              <a:rPr lang="en-US" sz="2000" dirty="0" smtClean="0">
                <a:solidFill>
                  <a:srgbClr val="FF0000"/>
                </a:solidFill>
                <a:latin typeface="Calibri"/>
                <a:cs typeface="Calibri"/>
              </a:rPr>
              <a:t>Regression</a:t>
            </a:r>
            <a:endParaRPr lang="en-US" sz="2000" dirty="0">
              <a:solidFill>
                <a:srgbClr val="FF0000"/>
              </a:solidFill>
              <a:latin typeface="Calibri"/>
              <a:cs typeface="Calibri"/>
            </a:endParaRPr>
          </a:p>
          <a:p>
            <a:pPr marL="0" indent="0">
              <a:buNone/>
            </a:pPr>
            <a:r>
              <a:rPr lang="en-US" sz="2000" dirty="0">
                <a:solidFill>
                  <a:srgbClr val="0000FF"/>
                </a:solidFill>
                <a:latin typeface="Calibri"/>
                <a:cs typeface="Calibri"/>
              </a:rPr>
              <a:t>The most widely used models for regression is known as linear regression. This asserts that the response is a linear function of the inputs. This can be written as follows</a:t>
            </a:r>
            <a:r>
              <a:rPr lang="en-US" sz="2000" dirty="0" smtClean="0">
                <a:solidFill>
                  <a:srgbClr val="0000FF"/>
                </a:solidFill>
                <a:latin typeface="Calibri"/>
                <a:cs typeface="Calibri"/>
              </a:rPr>
              <a:t>:</a:t>
            </a:r>
            <a:endParaRPr lang="en-US" sz="2000" dirty="0">
              <a:solidFill>
                <a:srgbClr val="0000FF"/>
              </a:solidFill>
              <a:latin typeface="Calibri"/>
              <a:cs typeface="Calibri"/>
            </a:endParaRPr>
          </a:p>
          <a:p>
            <a:pPr marL="0" indent="0">
              <a:buNone/>
            </a:pPr>
            <a:endParaRPr lang="en-US" sz="2000" dirty="0">
              <a:latin typeface="Calibri"/>
              <a:cs typeface="Calibri"/>
            </a:endParaRPr>
          </a:p>
          <a:p>
            <a:pPr marL="0" indent="0">
              <a:buNone/>
            </a:pPr>
            <a:endParaRPr lang="en-US" sz="2000" dirty="0">
              <a:latin typeface="Calibri"/>
              <a:cs typeface="Calibri"/>
            </a:endParaRPr>
          </a:p>
        </p:txBody>
      </p:sp>
      <p:pic>
        <p:nvPicPr>
          <p:cNvPr id="4" name="Picture 3" descr="f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563" y="4663025"/>
            <a:ext cx="4976283" cy="772574"/>
          </a:xfrm>
          <a:prstGeom prst="rect">
            <a:avLst/>
          </a:prstGeom>
        </p:spPr>
      </p:pic>
    </p:spTree>
    <p:extLst>
      <p:ext uri="{BB962C8B-B14F-4D97-AF65-F5344CB8AC3E}">
        <p14:creationId xmlns:p14="http://schemas.microsoft.com/office/powerpoint/2010/main" val="29170436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a:solidFill>
                  <a:srgbClr val="008000"/>
                </a:solidFill>
              </a:rPr>
              <a:t>where </a:t>
            </a:r>
            <a:r>
              <a:rPr lang="en-US" i="1" dirty="0" err="1">
                <a:solidFill>
                  <a:srgbClr val="008000"/>
                </a:solidFill>
              </a:rPr>
              <a:t>w</a:t>
            </a:r>
            <a:r>
              <a:rPr lang="en-US" i="1" baseline="30000" dirty="0" err="1">
                <a:solidFill>
                  <a:srgbClr val="008000"/>
                </a:solidFill>
              </a:rPr>
              <a:t>T</a:t>
            </a:r>
            <a:r>
              <a:rPr lang="en-US" i="1" dirty="0" err="1">
                <a:solidFill>
                  <a:srgbClr val="008000"/>
                </a:solidFill>
              </a:rPr>
              <a:t>x</a:t>
            </a:r>
            <a:r>
              <a:rPr lang="en-US" dirty="0">
                <a:solidFill>
                  <a:srgbClr val="008000"/>
                </a:solidFill>
              </a:rPr>
              <a:t> represents the inner or scalar product between the input vector x and the model’s weight vector </a:t>
            </a:r>
            <a:r>
              <a:rPr lang="en-US" i="1" dirty="0">
                <a:solidFill>
                  <a:srgbClr val="008000"/>
                </a:solidFill>
              </a:rPr>
              <a:t>w</a:t>
            </a:r>
            <a:r>
              <a:rPr lang="en-US" dirty="0">
                <a:solidFill>
                  <a:srgbClr val="008000"/>
                </a:solidFill>
              </a:rPr>
              <a:t>, and </a:t>
            </a:r>
            <a:r>
              <a:rPr lang="en-US" i="1" dirty="0">
                <a:solidFill>
                  <a:srgbClr val="008000"/>
                </a:solidFill>
              </a:rPr>
              <a:t>ϵ</a:t>
            </a:r>
            <a:r>
              <a:rPr lang="en-US" dirty="0">
                <a:solidFill>
                  <a:srgbClr val="008000"/>
                </a:solidFill>
              </a:rPr>
              <a:t> is the residual error between our linear regression and the true response. </a:t>
            </a:r>
          </a:p>
          <a:p>
            <a:pPr marL="0" indent="0">
              <a:buNone/>
            </a:pPr>
            <a:endParaRPr lang="en-US" dirty="0"/>
          </a:p>
        </p:txBody>
      </p:sp>
    </p:spTree>
    <p:extLst>
      <p:ext uri="{BB962C8B-B14F-4D97-AF65-F5344CB8AC3E}">
        <p14:creationId xmlns:p14="http://schemas.microsoft.com/office/powerpoint/2010/main" val="31951637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Logistic Regression</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2400" dirty="0" smtClean="0">
                <a:solidFill>
                  <a:srgbClr val="0000FF"/>
                </a:solidFill>
                <a:latin typeface="Calibri"/>
                <a:cs typeface="Calibri"/>
              </a:rPr>
              <a:t>This </a:t>
            </a:r>
            <a:r>
              <a:rPr lang="en-US" sz="2400" dirty="0">
                <a:solidFill>
                  <a:srgbClr val="0000FF"/>
                </a:solidFill>
                <a:latin typeface="Calibri"/>
                <a:cs typeface="Calibri"/>
              </a:rPr>
              <a:t>is a generalization of linear regression to the (binary) classification, making two changes. First, we replace Gaussian distribution for y with a Bernoulli distribution, which is more appropriate for the case when the response is </a:t>
            </a:r>
            <a:r>
              <a:rPr lang="en-US" sz="2400" dirty="0" smtClean="0">
                <a:solidFill>
                  <a:srgbClr val="0000FF"/>
                </a:solidFill>
                <a:latin typeface="Calibri"/>
                <a:cs typeface="Calibri"/>
              </a:rPr>
              <a:t>binary. Second, we compute a linear combination of the inputs. We will revisit this in a future lecture and discuss it in detail. </a:t>
            </a:r>
            <a:endParaRPr lang="en-US" sz="2400" dirty="0">
              <a:solidFill>
                <a:srgbClr val="0000FF"/>
              </a:solidFill>
              <a:latin typeface="Calibri"/>
              <a:cs typeface="Calibri"/>
            </a:endParaRPr>
          </a:p>
          <a:p>
            <a:pPr marL="0" indent="0">
              <a:buNone/>
            </a:pPr>
            <a:r>
              <a:rPr lang="en-US" dirty="0" smtClean="0"/>
              <a:t>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6000204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Overfitting</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0000FF"/>
                </a:solidFill>
                <a:latin typeface="Calibri"/>
                <a:cs typeface="Calibri"/>
              </a:rPr>
              <a:t>When </a:t>
            </a:r>
            <a:r>
              <a:rPr lang="en-US" dirty="0">
                <a:solidFill>
                  <a:srgbClr val="0000FF"/>
                </a:solidFill>
                <a:latin typeface="Calibri"/>
                <a:cs typeface="Calibri"/>
              </a:rPr>
              <a:t>we fit highly flexible models, we need to be careful we do not </a:t>
            </a:r>
            <a:r>
              <a:rPr lang="en-US" dirty="0" err="1">
                <a:solidFill>
                  <a:srgbClr val="0000FF"/>
                </a:solidFill>
                <a:latin typeface="Calibri"/>
                <a:cs typeface="Calibri"/>
              </a:rPr>
              <a:t>overfit</a:t>
            </a:r>
            <a:r>
              <a:rPr lang="en-US" dirty="0">
                <a:solidFill>
                  <a:srgbClr val="0000FF"/>
                </a:solidFill>
                <a:latin typeface="Calibri"/>
                <a:cs typeface="Calibri"/>
              </a:rPr>
              <a:t>. </a:t>
            </a:r>
            <a:r>
              <a:rPr lang="en-US" dirty="0" smtClean="0">
                <a:solidFill>
                  <a:srgbClr val="0000FF"/>
                </a:solidFill>
                <a:latin typeface="Calibri"/>
                <a:cs typeface="Calibri"/>
              </a:rPr>
              <a:t>That is, </a:t>
            </a:r>
            <a:r>
              <a:rPr lang="en-US" dirty="0">
                <a:solidFill>
                  <a:srgbClr val="0000FF"/>
                </a:solidFill>
                <a:latin typeface="Calibri"/>
                <a:cs typeface="Calibri"/>
              </a:rPr>
              <a:t>we should avoid trying to model every minor variation in the input </a:t>
            </a:r>
            <a:r>
              <a:rPr lang="en-US" dirty="0" smtClean="0">
                <a:solidFill>
                  <a:srgbClr val="0000FF"/>
                </a:solidFill>
                <a:latin typeface="Calibri"/>
                <a:cs typeface="Calibri"/>
              </a:rPr>
              <a:t>since </a:t>
            </a:r>
            <a:r>
              <a:rPr lang="en-US" dirty="0">
                <a:solidFill>
                  <a:srgbClr val="0000FF"/>
                </a:solidFill>
                <a:latin typeface="Calibri"/>
                <a:cs typeface="Calibri"/>
              </a:rPr>
              <a:t>this is more likely to be noise than true signal. </a:t>
            </a:r>
            <a:r>
              <a:rPr lang="en-US" dirty="0" err="1">
                <a:solidFill>
                  <a:srgbClr val="0000FF"/>
                </a:solidFill>
                <a:latin typeface="Calibri"/>
                <a:cs typeface="Calibri"/>
              </a:rPr>
              <a:t>O</a:t>
            </a:r>
            <a:r>
              <a:rPr lang="en-US" dirty="0" err="1" smtClean="0">
                <a:solidFill>
                  <a:srgbClr val="0000FF"/>
                </a:solidFill>
                <a:latin typeface="Calibri"/>
                <a:cs typeface="Calibri"/>
              </a:rPr>
              <a:t>verfitting</a:t>
            </a:r>
            <a:r>
              <a:rPr lang="en-US" dirty="0" smtClean="0">
                <a:solidFill>
                  <a:srgbClr val="0000FF"/>
                </a:solidFill>
                <a:latin typeface="Calibri"/>
                <a:cs typeface="Calibri"/>
              </a:rPr>
              <a:t> results in </a:t>
            </a:r>
            <a:r>
              <a:rPr lang="en-US" dirty="0">
                <a:solidFill>
                  <a:srgbClr val="0000FF"/>
                </a:solidFill>
                <a:latin typeface="Calibri"/>
                <a:cs typeface="Calibri"/>
              </a:rPr>
              <a:t>the </a:t>
            </a:r>
            <a:r>
              <a:rPr lang="en-US" dirty="0" smtClean="0">
                <a:solidFill>
                  <a:srgbClr val="0000FF"/>
                </a:solidFill>
                <a:latin typeface="Calibri"/>
                <a:cs typeface="Calibri"/>
              </a:rPr>
              <a:t>data </a:t>
            </a:r>
            <a:r>
              <a:rPr lang="en-US" dirty="0">
                <a:solidFill>
                  <a:srgbClr val="0000FF"/>
                </a:solidFill>
                <a:latin typeface="Calibri"/>
                <a:cs typeface="Calibri"/>
              </a:rPr>
              <a:t>fitted to a high degree polynomial, resulting with a wiggly curve. It is unlikely that the true function has such extreme oscillation. Using such models lead to inaccurate predictions. </a:t>
            </a:r>
          </a:p>
          <a:p>
            <a:pPr marL="0" indent="0">
              <a:buNone/>
            </a:pPr>
            <a:endParaRPr lang="en-US" dirty="0"/>
          </a:p>
        </p:txBody>
      </p:sp>
    </p:spTree>
    <p:extLst>
      <p:ext uri="{BB962C8B-B14F-4D97-AF65-F5344CB8AC3E}">
        <p14:creationId xmlns:p14="http://schemas.microsoft.com/office/powerpoint/2010/main" val="31028764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solidFill>
                  <a:srgbClr val="0000FF"/>
                </a:solidFill>
              </a:rPr>
              <a:t>Figure from Machine Learning: A Probabilistic Perspective</a:t>
            </a:r>
            <a:br>
              <a:rPr lang="en-US" sz="2000" dirty="0">
                <a:solidFill>
                  <a:srgbClr val="0000FF"/>
                </a:solidFill>
              </a:rPr>
            </a:br>
            <a:r>
              <a:rPr lang="en-US" sz="2000" dirty="0">
                <a:solidFill>
                  <a:srgbClr val="0000FF"/>
                </a:solidFill>
              </a:rPr>
              <a:t>(Kevin. P. Murphy)</a:t>
            </a:r>
            <a:endParaRPr lang="en-US" sz="2000" dirty="0"/>
          </a:p>
        </p:txBody>
      </p:sp>
      <p:pic>
        <p:nvPicPr>
          <p:cNvPr id="4" name="Content Placeholder 3" descr="new doc 2018-06-28 12.05.32_5.jpg"/>
          <p:cNvPicPr>
            <a:picLocks noGrp="1" noChangeAspect="1"/>
          </p:cNvPicPr>
          <p:nvPr>
            <p:ph idx="1"/>
          </p:nvPr>
        </p:nvPicPr>
        <p:blipFill>
          <a:blip r:embed="rId2">
            <a:extLst>
              <a:ext uri="{28A0092B-C50C-407E-A947-70E740481C1C}">
                <a14:useLocalDpi xmlns:a14="http://schemas.microsoft.com/office/drawing/2010/main" val="0"/>
              </a:ext>
            </a:extLst>
          </a:blip>
          <a:srcRect t="-25256" b="-25256"/>
          <a:stretch>
            <a:fillRect/>
          </a:stretch>
        </p:blipFill>
        <p:spPr/>
      </p:pic>
    </p:spTree>
    <p:extLst>
      <p:ext uri="{BB962C8B-B14F-4D97-AF65-F5344CB8AC3E}">
        <p14:creationId xmlns:p14="http://schemas.microsoft.com/office/powerpoint/2010/main" val="11424503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Source of the Material</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solidFill>
                  <a:srgbClr val="0000FF"/>
                </a:solidFill>
                <a:latin typeface="Calibri"/>
                <a:cs typeface="Calibri"/>
              </a:rPr>
              <a:t>The material in this lecture are from:</a:t>
            </a:r>
            <a:endParaRPr lang="en-US" dirty="0">
              <a:solidFill>
                <a:srgbClr val="0000FF"/>
              </a:solidFill>
              <a:latin typeface="Calibri"/>
              <a:cs typeface="Calibri"/>
            </a:endParaRPr>
          </a:p>
          <a:p>
            <a:pPr marL="0" indent="0">
              <a:buNone/>
            </a:pPr>
            <a:r>
              <a:rPr lang="en-US" dirty="0" smtClean="0">
                <a:solidFill>
                  <a:srgbClr val="0000FF"/>
                </a:solidFill>
                <a:latin typeface="Calibri"/>
                <a:cs typeface="Calibri"/>
              </a:rPr>
              <a:t>1. Machine </a:t>
            </a:r>
            <a:r>
              <a:rPr lang="en-US" dirty="0" smtClean="0">
                <a:solidFill>
                  <a:srgbClr val="0000FF"/>
                </a:solidFill>
                <a:latin typeface="Calibri"/>
                <a:cs typeface="Calibri"/>
              </a:rPr>
              <a:t>Learning: A Probabilistic Perspective</a:t>
            </a:r>
          </a:p>
          <a:p>
            <a:pPr marL="0" indent="0">
              <a:buNone/>
            </a:pPr>
            <a:r>
              <a:rPr lang="en-US" dirty="0" smtClean="0">
                <a:solidFill>
                  <a:srgbClr val="0000FF"/>
                </a:solidFill>
                <a:latin typeface="Calibri"/>
                <a:cs typeface="Calibri"/>
              </a:rPr>
              <a:t>By Kevin P. Murphy    Chapter 1.</a:t>
            </a:r>
            <a:endParaRPr lang="en-US" dirty="0">
              <a:solidFill>
                <a:srgbClr val="0000FF"/>
              </a:solidFill>
              <a:latin typeface="Calibri"/>
              <a:cs typeface="Calibri"/>
            </a:endParaRPr>
          </a:p>
          <a:p>
            <a:pPr marL="0" indent="0">
              <a:buNone/>
            </a:pPr>
            <a:r>
              <a:rPr lang="en-US" dirty="0" smtClean="0">
                <a:solidFill>
                  <a:srgbClr val="0000FF"/>
                </a:solidFill>
                <a:latin typeface="Calibri"/>
                <a:cs typeface="Calibri"/>
              </a:rPr>
              <a:t>2. Machine </a:t>
            </a:r>
            <a:r>
              <a:rPr lang="en-US" dirty="0" smtClean="0">
                <a:solidFill>
                  <a:srgbClr val="0000FF"/>
                </a:solidFill>
                <a:latin typeface="Calibri"/>
                <a:cs typeface="Calibri"/>
              </a:rPr>
              <a:t>Learning in Action</a:t>
            </a:r>
          </a:p>
          <a:p>
            <a:pPr marL="0" indent="0">
              <a:buNone/>
            </a:pPr>
            <a:r>
              <a:rPr lang="en-US" dirty="0" smtClean="0">
                <a:solidFill>
                  <a:srgbClr val="0000FF"/>
                </a:solidFill>
                <a:latin typeface="Calibri"/>
                <a:cs typeface="Calibri"/>
              </a:rPr>
              <a:t>By Peter </a:t>
            </a:r>
            <a:r>
              <a:rPr lang="en-US" dirty="0" smtClean="0">
                <a:solidFill>
                  <a:srgbClr val="0000FF"/>
                </a:solidFill>
                <a:latin typeface="Calibri"/>
                <a:cs typeface="Calibri"/>
              </a:rPr>
              <a:t>Harrington    Chapter 1.</a:t>
            </a:r>
            <a:endParaRPr lang="en-US" dirty="0">
              <a:solidFill>
                <a:srgbClr val="0000FF"/>
              </a:solidFill>
              <a:latin typeface="Calibri"/>
              <a:cs typeface="Calibri"/>
            </a:endParaRPr>
          </a:p>
        </p:txBody>
      </p:sp>
    </p:spTree>
    <p:extLst>
      <p:ext uri="{BB962C8B-B14F-4D97-AF65-F5344CB8AC3E}">
        <p14:creationId xmlns:p14="http://schemas.microsoft.com/office/powerpoint/2010/main" val="4552618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685"/>
          </a:xfrm>
        </p:spPr>
        <p:txBody>
          <a:bodyPr>
            <a:normAutofit fontScale="90000"/>
          </a:bodyPr>
          <a:lstStyle/>
          <a:p>
            <a:endParaRPr lang="en-US" dirty="0"/>
          </a:p>
        </p:txBody>
      </p:sp>
      <p:sp>
        <p:nvSpPr>
          <p:cNvPr id="3" name="Content Placeholder 2"/>
          <p:cNvSpPr>
            <a:spLocks noGrp="1"/>
          </p:cNvSpPr>
          <p:nvPr>
            <p:ph idx="1"/>
          </p:nvPr>
        </p:nvSpPr>
        <p:spPr>
          <a:xfrm>
            <a:off x="457200" y="892904"/>
            <a:ext cx="8229600" cy="5233259"/>
          </a:xfrm>
        </p:spPr>
        <p:txBody>
          <a:bodyPr>
            <a:normAutofit/>
          </a:bodyPr>
          <a:lstStyle/>
          <a:p>
            <a:pPr marL="0" indent="0">
              <a:buNone/>
            </a:pPr>
            <a:r>
              <a:rPr lang="en-US" dirty="0">
                <a:solidFill>
                  <a:srgbClr val="0000FF"/>
                </a:solidFill>
                <a:latin typeface="Calibri"/>
                <a:cs typeface="Calibri"/>
              </a:rPr>
              <a:t>Similarly, the form of the output, </a:t>
            </a:r>
            <a:r>
              <a:rPr lang="en-US" dirty="0" err="1">
                <a:solidFill>
                  <a:srgbClr val="0000FF"/>
                </a:solidFill>
                <a:latin typeface="Calibri"/>
                <a:cs typeface="Calibri"/>
              </a:rPr>
              <a:t>y</a:t>
            </a:r>
            <a:r>
              <a:rPr lang="en-US" baseline="-25000" dirty="0" err="1">
                <a:solidFill>
                  <a:srgbClr val="0000FF"/>
                </a:solidFill>
                <a:latin typeface="Calibri"/>
                <a:cs typeface="Calibri"/>
              </a:rPr>
              <a:t>i</a:t>
            </a:r>
            <a:r>
              <a:rPr lang="en-US" dirty="0">
                <a:solidFill>
                  <a:srgbClr val="0000FF"/>
                </a:solidFill>
                <a:latin typeface="Calibri"/>
                <a:cs typeface="Calibri"/>
              </a:rPr>
              <a:t>, can in principle be anything. In most methods </a:t>
            </a:r>
            <a:r>
              <a:rPr lang="en-US" dirty="0" err="1">
                <a:solidFill>
                  <a:srgbClr val="0000FF"/>
                </a:solidFill>
                <a:latin typeface="Calibri"/>
                <a:cs typeface="Calibri"/>
              </a:rPr>
              <a:t>y</a:t>
            </a:r>
            <a:r>
              <a:rPr lang="en-US" baseline="-25000" dirty="0" err="1">
                <a:solidFill>
                  <a:srgbClr val="0000FF"/>
                </a:solidFill>
                <a:latin typeface="Calibri"/>
                <a:cs typeface="Calibri"/>
              </a:rPr>
              <a:t>i</a:t>
            </a:r>
            <a:r>
              <a:rPr lang="en-US" dirty="0">
                <a:solidFill>
                  <a:srgbClr val="0000FF"/>
                </a:solidFill>
                <a:latin typeface="Calibri"/>
                <a:cs typeface="Calibri"/>
              </a:rPr>
              <a:t> is assumed to be a nominal variable from some finite set </a:t>
            </a:r>
            <a:r>
              <a:rPr lang="en-US" dirty="0" err="1">
                <a:solidFill>
                  <a:srgbClr val="0000FF"/>
                </a:solidFill>
                <a:latin typeface="Calibri"/>
                <a:cs typeface="Calibri"/>
              </a:rPr>
              <a:t>y</a:t>
            </a:r>
            <a:r>
              <a:rPr lang="en-US" baseline="-25000" dirty="0" err="1">
                <a:solidFill>
                  <a:srgbClr val="0000FF"/>
                </a:solidFill>
                <a:latin typeface="Calibri"/>
                <a:cs typeface="Calibri"/>
              </a:rPr>
              <a:t>i</a:t>
            </a:r>
            <a:r>
              <a:rPr lang="en-US" dirty="0">
                <a:solidFill>
                  <a:srgbClr val="0000FF"/>
                </a:solidFill>
                <a:latin typeface="Calibri"/>
                <a:cs typeface="Calibri"/>
              </a:rPr>
              <a:t> = {1,…,C}.  When </a:t>
            </a:r>
            <a:r>
              <a:rPr lang="en-US" dirty="0" err="1">
                <a:solidFill>
                  <a:srgbClr val="0000FF"/>
                </a:solidFill>
                <a:latin typeface="Calibri"/>
                <a:cs typeface="Calibri"/>
              </a:rPr>
              <a:t>y</a:t>
            </a:r>
            <a:r>
              <a:rPr lang="en-US" baseline="-25000" dirty="0" err="1">
                <a:solidFill>
                  <a:srgbClr val="0000FF"/>
                </a:solidFill>
                <a:latin typeface="Calibri"/>
                <a:cs typeface="Calibri"/>
              </a:rPr>
              <a:t>i</a:t>
            </a:r>
            <a:r>
              <a:rPr lang="en-US" dirty="0">
                <a:solidFill>
                  <a:srgbClr val="0000FF"/>
                </a:solidFill>
                <a:latin typeface="Calibri"/>
                <a:cs typeface="Calibri"/>
              </a:rPr>
              <a:t> is categorical, the problem is known as </a:t>
            </a:r>
            <a:r>
              <a:rPr lang="en-US" dirty="0">
                <a:solidFill>
                  <a:srgbClr val="FF0000"/>
                </a:solidFill>
                <a:latin typeface="Calibri"/>
                <a:cs typeface="Calibri"/>
              </a:rPr>
              <a:t>classification</a:t>
            </a:r>
            <a:r>
              <a:rPr lang="en-US" dirty="0">
                <a:solidFill>
                  <a:srgbClr val="0000FF"/>
                </a:solidFill>
                <a:latin typeface="Calibri"/>
                <a:cs typeface="Calibri"/>
              </a:rPr>
              <a:t> or </a:t>
            </a:r>
            <a:r>
              <a:rPr lang="en-US" dirty="0">
                <a:solidFill>
                  <a:srgbClr val="FF0000"/>
                </a:solidFill>
                <a:latin typeface="Calibri"/>
                <a:cs typeface="Calibri"/>
              </a:rPr>
              <a:t>pattern recognition</a:t>
            </a:r>
            <a:r>
              <a:rPr lang="en-US" dirty="0">
                <a:solidFill>
                  <a:srgbClr val="0000FF"/>
                </a:solidFill>
                <a:latin typeface="Calibri"/>
                <a:cs typeface="Calibri"/>
              </a:rPr>
              <a:t>.  And when </a:t>
            </a:r>
            <a:r>
              <a:rPr lang="en-US" dirty="0" err="1">
                <a:solidFill>
                  <a:srgbClr val="0000FF"/>
                </a:solidFill>
                <a:latin typeface="Calibri"/>
                <a:cs typeface="Calibri"/>
              </a:rPr>
              <a:t>y</a:t>
            </a:r>
            <a:r>
              <a:rPr lang="en-US" baseline="-25000" dirty="0" err="1">
                <a:solidFill>
                  <a:srgbClr val="0000FF"/>
                </a:solidFill>
                <a:latin typeface="Calibri"/>
                <a:cs typeface="Calibri"/>
              </a:rPr>
              <a:t>i</a:t>
            </a:r>
            <a:r>
              <a:rPr lang="en-US" dirty="0">
                <a:solidFill>
                  <a:srgbClr val="0000FF"/>
                </a:solidFill>
                <a:latin typeface="Calibri"/>
                <a:cs typeface="Calibri"/>
              </a:rPr>
              <a:t> is real-valued, the problem is known as</a:t>
            </a:r>
            <a:r>
              <a:rPr lang="en-US" dirty="0">
                <a:solidFill>
                  <a:srgbClr val="FF0000"/>
                </a:solidFill>
                <a:latin typeface="Calibri"/>
                <a:cs typeface="Calibri"/>
              </a:rPr>
              <a:t> regression</a:t>
            </a:r>
            <a:r>
              <a:rPr lang="en-US" dirty="0">
                <a:solidFill>
                  <a:srgbClr val="0000FF"/>
                </a:solidFill>
                <a:latin typeface="Calibri"/>
                <a:cs typeface="Calibri"/>
              </a:rPr>
              <a:t>.</a:t>
            </a:r>
          </a:p>
          <a:p>
            <a:endParaRPr lang="en-US" dirty="0">
              <a:solidFill>
                <a:srgbClr val="0000FF"/>
              </a:solidFill>
            </a:endParaRPr>
          </a:p>
          <a:p>
            <a:pPr marL="0" indent="0">
              <a:buNone/>
            </a:pPr>
            <a:endParaRPr lang="en-US" dirty="0">
              <a:solidFill>
                <a:srgbClr val="0000FF"/>
              </a:solidFill>
            </a:endParaRPr>
          </a:p>
        </p:txBody>
      </p:sp>
    </p:spTree>
    <p:extLst>
      <p:ext uri="{BB962C8B-B14F-4D97-AF65-F5344CB8AC3E}">
        <p14:creationId xmlns:p14="http://schemas.microsoft.com/office/powerpoint/2010/main" val="1388583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0726" y="1801906"/>
            <a:ext cx="8262780" cy="4324257"/>
          </a:xfrm>
        </p:spPr>
        <p:txBody>
          <a:bodyPr/>
          <a:lstStyle/>
          <a:p>
            <a:pPr marL="0" indent="0">
              <a:buNone/>
            </a:pPr>
            <a:r>
              <a:rPr lang="en-US" dirty="0" smtClean="0">
                <a:solidFill>
                  <a:srgbClr val="FF0000"/>
                </a:solidFill>
                <a:latin typeface="Calibri"/>
                <a:cs typeface="Calibri"/>
              </a:rPr>
              <a:t>Unsupervised ML: </a:t>
            </a:r>
            <a:r>
              <a:rPr lang="en-US" dirty="0" smtClean="0">
                <a:solidFill>
                  <a:srgbClr val="0000FF"/>
                </a:solidFill>
                <a:latin typeface="Calibri"/>
                <a:cs typeface="Calibri"/>
              </a:rPr>
              <a:t>Here we are only given inputs D={x</a:t>
            </a:r>
            <a:r>
              <a:rPr lang="en-US" baseline="-25000" dirty="0" smtClean="0">
                <a:solidFill>
                  <a:srgbClr val="0000FF"/>
                </a:solidFill>
                <a:latin typeface="Calibri"/>
                <a:cs typeface="Calibri"/>
              </a:rPr>
              <a:t>i</a:t>
            </a:r>
            <a:r>
              <a:rPr lang="en-US" dirty="0" smtClean="0">
                <a:solidFill>
                  <a:srgbClr val="0000FF"/>
                </a:solidFill>
                <a:latin typeface="Calibri"/>
                <a:cs typeface="Calibri"/>
              </a:rPr>
              <a:t>}</a:t>
            </a:r>
            <a:r>
              <a:rPr lang="en-US" baseline="30000" dirty="0" smtClean="0">
                <a:solidFill>
                  <a:srgbClr val="0000FF"/>
                </a:solidFill>
                <a:latin typeface="Calibri"/>
                <a:cs typeface="Calibri"/>
              </a:rPr>
              <a:t>N</a:t>
            </a:r>
            <a:r>
              <a:rPr lang="en-US" dirty="0" smtClean="0">
                <a:solidFill>
                  <a:srgbClr val="0000FF"/>
                </a:solidFill>
                <a:latin typeface="Calibri"/>
                <a:cs typeface="Calibri"/>
              </a:rPr>
              <a:t> </a:t>
            </a:r>
            <a:r>
              <a:rPr lang="en-US" baseline="-25000" dirty="0" err="1" smtClean="0">
                <a:solidFill>
                  <a:srgbClr val="0000FF"/>
                </a:solidFill>
                <a:latin typeface="Calibri"/>
                <a:cs typeface="Calibri"/>
              </a:rPr>
              <a:t>i</a:t>
            </a:r>
            <a:r>
              <a:rPr lang="en-US" baseline="-25000" dirty="0" smtClean="0">
                <a:solidFill>
                  <a:srgbClr val="0000FF"/>
                </a:solidFill>
                <a:latin typeface="Calibri"/>
                <a:cs typeface="Calibri"/>
              </a:rPr>
              <a:t>=1 </a:t>
            </a:r>
            <a:r>
              <a:rPr lang="en-US" baseline="-25000" dirty="0" smtClean="0">
                <a:solidFill>
                  <a:srgbClr val="0000FF"/>
                </a:solidFill>
                <a:latin typeface="Calibri"/>
                <a:cs typeface="Calibri"/>
              </a:rPr>
              <a:t> </a:t>
            </a:r>
            <a:r>
              <a:rPr lang="en-US" dirty="0" smtClean="0">
                <a:solidFill>
                  <a:srgbClr val="0000FF"/>
                </a:solidFill>
                <a:latin typeface="Calibri"/>
                <a:cs typeface="Calibri"/>
              </a:rPr>
              <a:t>and </a:t>
            </a:r>
            <a:r>
              <a:rPr lang="en-US" dirty="0" smtClean="0">
                <a:solidFill>
                  <a:srgbClr val="0000FF"/>
                </a:solidFill>
                <a:latin typeface="Calibri"/>
                <a:cs typeface="Calibri"/>
              </a:rPr>
              <a:t>the goal is to find patterns in the data. Here we are not told what kind of patterns to look for and there is no obvious error metric to use (unlike supervised ML where we can compare our prediction y for a given x to the expected value).</a:t>
            </a:r>
          </a:p>
          <a:p>
            <a:pPr marL="0" indent="0">
              <a:buNone/>
            </a:pPr>
            <a:endParaRPr lang="en-US" dirty="0">
              <a:latin typeface="Calibri"/>
              <a:cs typeface="Calibri"/>
            </a:endParaRPr>
          </a:p>
        </p:txBody>
      </p:sp>
    </p:spTree>
    <p:extLst>
      <p:ext uri="{BB962C8B-B14F-4D97-AF65-F5344CB8AC3E}">
        <p14:creationId xmlns:p14="http://schemas.microsoft.com/office/powerpoint/2010/main" val="20744050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Classification</a:t>
            </a:r>
            <a:endParaRPr lang="en-US" sz="3200"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solidFill>
                  <a:srgbClr val="0000FF"/>
                </a:solidFill>
                <a:latin typeface="Calibri"/>
                <a:cs typeface="Calibri"/>
              </a:rPr>
              <a:t>The </a:t>
            </a:r>
            <a:r>
              <a:rPr lang="en-US" dirty="0">
                <a:solidFill>
                  <a:srgbClr val="0000FF"/>
                </a:solidFill>
                <a:latin typeface="Calibri"/>
                <a:cs typeface="Calibri"/>
              </a:rPr>
              <a:t>goal is to learn a mapping from inputs x to outputs y where y = {1,…,C} with C being the number of classes. If C=2, it is binary classification where y = {0,1}. If C&gt;2 this is called </a:t>
            </a:r>
            <a:r>
              <a:rPr lang="en-US" dirty="0">
                <a:solidFill>
                  <a:srgbClr val="FF0000"/>
                </a:solidFill>
                <a:latin typeface="Calibri"/>
                <a:cs typeface="Calibri"/>
              </a:rPr>
              <a:t>multiclass classification</a:t>
            </a:r>
            <a:r>
              <a:rPr lang="en-US" dirty="0">
                <a:solidFill>
                  <a:srgbClr val="0000FF"/>
                </a:solidFill>
                <a:latin typeface="Calibri"/>
                <a:cs typeface="Calibri"/>
              </a:rPr>
              <a:t>. If the class labels are not mutually exclusive (tall and strong), it is called </a:t>
            </a:r>
            <a:r>
              <a:rPr lang="en-US" dirty="0">
                <a:solidFill>
                  <a:srgbClr val="FF0000"/>
                </a:solidFill>
                <a:latin typeface="Calibri"/>
                <a:cs typeface="Calibri"/>
              </a:rPr>
              <a:t>multi-label classification</a:t>
            </a:r>
            <a:r>
              <a:rPr lang="en-US" dirty="0">
                <a:solidFill>
                  <a:srgbClr val="0000FF"/>
                </a:solidFill>
                <a:latin typeface="Calibri"/>
                <a:cs typeface="Calibri"/>
              </a:rPr>
              <a:t>. </a:t>
            </a:r>
          </a:p>
          <a:p>
            <a:pPr marL="0" indent="0">
              <a:buNone/>
            </a:pPr>
            <a:endParaRPr lang="en-US" dirty="0"/>
          </a:p>
        </p:txBody>
      </p:sp>
    </p:spTree>
    <p:extLst>
      <p:ext uri="{BB962C8B-B14F-4D97-AF65-F5344CB8AC3E}">
        <p14:creationId xmlns:p14="http://schemas.microsoft.com/office/powerpoint/2010/main" val="40589565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744"/>
            <a:ext cx="8229600" cy="649048"/>
          </a:xfrm>
        </p:spPr>
        <p:txBody>
          <a:bodyPr>
            <a:normAutofit fontScale="90000"/>
          </a:bodyPr>
          <a:lstStyle/>
          <a:p>
            <a:r>
              <a:rPr lang="en-US" sz="3600" dirty="0" smtClean="0">
                <a:solidFill>
                  <a:srgbClr val="FF0000"/>
                </a:solidFill>
              </a:rPr>
              <a:t>Examples of Classification</a:t>
            </a:r>
            <a:endParaRPr lang="en-US" sz="3600" dirty="0">
              <a:solidFill>
                <a:srgbClr val="FF0000"/>
              </a:solidFill>
            </a:endParaRPr>
          </a:p>
        </p:txBody>
      </p:sp>
      <p:sp>
        <p:nvSpPr>
          <p:cNvPr id="3" name="Content Placeholder 2"/>
          <p:cNvSpPr>
            <a:spLocks noGrp="1"/>
          </p:cNvSpPr>
          <p:nvPr>
            <p:ph idx="1"/>
          </p:nvPr>
        </p:nvSpPr>
        <p:spPr>
          <a:xfrm>
            <a:off x="285416" y="784792"/>
            <a:ext cx="8619548" cy="6073208"/>
          </a:xfrm>
        </p:spPr>
        <p:txBody>
          <a:bodyPr>
            <a:noAutofit/>
          </a:bodyPr>
          <a:lstStyle/>
          <a:p>
            <a:pPr marL="514350" indent="-514350">
              <a:buAutoNum type="arabicPeriod"/>
            </a:pPr>
            <a:r>
              <a:rPr lang="en-US" sz="1800" dirty="0" smtClean="0">
                <a:solidFill>
                  <a:srgbClr val="0000FF"/>
                </a:solidFill>
                <a:latin typeface="Calibri"/>
                <a:cs typeface="Calibri"/>
              </a:rPr>
              <a:t>We </a:t>
            </a:r>
            <a:r>
              <a:rPr lang="en-US" sz="1800" dirty="0">
                <a:solidFill>
                  <a:srgbClr val="0000FF"/>
                </a:solidFill>
                <a:latin typeface="Calibri"/>
                <a:cs typeface="Calibri"/>
              </a:rPr>
              <a:t>have two classes of objects corresponding to labels 0 and 1. </a:t>
            </a:r>
            <a:endParaRPr lang="en-US" sz="1800" dirty="0" smtClean="0">
              <a:solidFill>
                <a:srgbClr val="0000FF"/>
              </a:solidFill>
              <a:latin typeface="Calibri"/>
              <a:cs typeface="Calibri"/>
            </a:endParaRPr>
          </a:p>
          <a:p>
            <a:pPr marL="514350" indent="-514350">
              <a:buAutoNum type="arabicPeriod"/>
            </a:pPr>
            <a:r>
              <a:rPr lang="en-US" sz="1800" dirty="0" smtClean="0">
                <a:solidFill>
                  <a:srgbClr val="0000FF"/>
                </a:solidFill>
                <a:latin typeface="Calibri"/>
                <a:cs typeface="Calibri"/>
              </a:rPr>
              <a:t>The </a:t>
            </a:r>
            <a:r>
              <a:rPr lang="en-US" sz="1800" dirty="0">
                <a:solidFill>
                  <a:srgbClr val="0000FF"/>
                </a:solidFill>
                <a:latin typeface="Calibri"/>
                <a:cs typeface="Calibri"/>
              </a:rPr>
              <a:t>inputs are colored shapes. They are described by a set of D features, which are stored in an N x D design matrix X. </a:t>
            </a:r>
            <a:endParaRPr lang="en-US" sz="1800" dirty="0" smtClean="0">
              <a:solidFill>
                <a:srgbClr val="0000FF"/>
              </a:solidFill>
              <a:latin typeface="Calibri"/>
              <a:cs typeface="Calibri"/>
            </a:endParaRPr>
          </a:p>
          <a:p>
            <a:pPr marL="514350" indent="-514350">
              <a:buAutoNum type="arabicPeriod"/>
            </a:pPr>
            <a:r>
              <a:rPr lang="en-US" sz="1800" dirty="0" smtClean="0">
                <a:solidFill>
                  <a:srgbClr val="0000FF"/>
                </a:solidFill>
                <a:latin typeface="Calibri"/>
                <a:cs typeface="Calibri"/>
              </a:rPr>
              <a:t>The </a:t>
            </a:r>
            <a:r>
              <a:rPr lang="en-US" sz="1800" dirty="0">
                <a:solidFill>
                  <a:srgbClr val="0000FF"/>
                </a:solidFill>
                <a:latin typeface="Calibri"/>
                <a:cs typeface="Calibri"/>
              </a:rPr>
              <a:t>input features x can be discrete, continuous or a combination of these two</a:t>
            </a:r>
            <a:r>
              <a:rPr lang="en-US" sz="1800" dirty="0" smtClean="0">
                <a:solidFill>
                  <a:srgbClr val="0000FF"/>
                </a:solidFill>
                <a:latin typeface="Calibri"/>
                <a:cs typeface="Calibri"/>
              </a:rPr>
              <a:t>.</a:t>
            </a:r>
          </a:p>
          <a:p>
            <a:pPr marL="514350" indent="-514350">
              <a:buAutoNum type="arabicPeriod"/>
            </a:pPr>
            <a:r>
              <a:rPr lang="en-US" sz="1800" dirty="0" smtClean="0">
                <a:solidFill>
                  <a:srgbClr val="0000FF"/>
                </a:solidFill>
                <a:latin typeface="Calibri"/>
                <a:cs typeface="Calibri"/>
              </a:rPr>
              <a:t> </a:t>
            </a:r>
            <a:r>
              <a:rPr lang="en-US" sz="1800" dirty="0">
                <a:solidFill>
                  <a:srgbClr val="0000FF"/>
                </a:solidFill>
                <a:latin typeface="Calibri"/>
                <a:cs typeface="Calibri"/>
              </a:rPr>
              <a:t>In addition to these, we have a vector of training labels, y. </a:t>
            </a:r>
            <a:endParaRPr lang="en-US" sz="1800" dirty="0" smtClean="0">
              <a:solidFill>
                <a:srgbClr val="0000FF"/>
              </a:solidFill>
              <a:latin typeface="Calibri"/>
              <a:cs typeface="Calibri"/>
            </a:endParaRPr>
          </a:p>
          <a:p>
            <a:pPr marL="514350" indent="-514350">
              <a:buAutoNum type="arabicPeriod"/>
            </a:pPr>
            <a:r>
              <a:rPr lang="en-US" sz="1800" dirty="0" smtClean="0">
                <a:solidFill>
                  <a:srgbClr val="0000FF"/>
                </a:solidFill>
                <a:latin typeface="Calibri"/>
                <a:cs typeface="Calibri"/>
              </a:rPr>
              <a:t>The </a:t>
            </a:r>
            <a:r>
              <a:rPr lang="en-US" sz="1800" dirty="0">
                <a:solidFill>
                  <a:srgbClr val="0000FF"/>
                </a:solidFill>
                <a:latin typeface="Calibri"/>
                <a:cs typeface="Calibri"/>
              </a:rPr>
              <a:t>test cases here are a blue crescent, yellow circle and a blue arrow. None of these have been seen before. </a:t>
            </a:r>
            <a:endParaRPr lang="en-US" sz="1800" dirty="0" smtClean="0">
              <a:solidFill>
                <a:srgbClr val="0000FF"/>
              </a:solidFill>
              <a:latin typeface="Calibri"/>
              <a:cs typeface="Calibri"/>
            </a:endParaRPr>
          </a:p>
          <a:p>
            <a:pPr marL="514350" indent="-514350">
              <a:buAutoNum type="arabicPeriod"/>
            </a:pPr>
            <a:r>
              <a:rPr lang="en-US" sz="1800" dirty="0" smtClean="0">
                <a:solidFill>
                  <a:srgbClr val="0000FF"/>
                </a:solidFill>
                <a:latin typeface="Calibri"/>
                <a:cs typeface="Calibri"/>
              </a:rPr>
              <a:t>Here</a:t>
            </a:r>
            <a:r>
              <a:rPr lang="en-US" sz="1800" dirty="0">
                <a:solidFill>
                  <a:srgbClr val="0000FF"/>
                </a:solidFill>
                <a:latin typeface="Calibri"/>
                <a:cs typeface="Calibri"/>
              </a:rPr>
              <a:t>, we need to generalize beyond the training set</a:t>
            </a:r>
            <a:r>
              <a:rPr lang="en-US" sz="1800" dirty="0" smtClean="0">
                <a:solidFill>
                  <a:srgbClr val="0000FF"/>
                </a:solidFill>
                <a:latin typeface="Calibri"/>
                <a:cs typeface="Calibri"/>
              </a:rPr>
              <a:t>.</a:t>
            </a:r>
          </a:p>
          <a:p>
            <a:pPr marL="514350" indent="-514350">
              <a:buAutoNum type="arabicPeriod"/>
            </a:pPr>
            <a:r>
              <a:rPr lang="en-US" sz="1800" dirty="0" smtClean="0">
                <a:solidFill>
                  <a:srgbClr val="0000FF"/>
                </a:solidFill>
                <a:latin typeface="Calibri"/>
                <a:cs typeface="Calibri"/>
              </a:rPr>
              <a:t> </a:t>
            </a:r>
            <a:r>
              <a:rPr lang="en-US" sz="1800" dirty="0">
                <a:solidFill>
                  <a:srgbClr val="0000FF"/>
                </a:solidFill>
                <a:latin typeface="Calibri"/>
                <a:cs typeface="Calibri"/>
              </a:rPr>
              <a:t>A reasonable guess is that the blue crescent should be y=1, since all blue shapes are labeled 1 in the training set. However, for the yellow circle, some yellow symbols are labeled y=1 and some y=0. Also, some circles are labeled y=1 and some y=0. Therefore, it is not clear what the right label should be in case of the yellow circle. Similarly the correct label for the blue arrow is unclear since all the blue things have y=1 label, all the arrows have y=0 label. </a:t>
            </a:r>
            <a:endParaRPr lang="en-US" sz="1800" dirty="0" smtClean="0">
              <a:solidFill>
                <a:srgbClr val="0000FF"/>
              </a:solidFill>
              <a:latin typeface="Calibri"/>
              <a:cs typeface="Calibri"/>
            </a:endParaRPr>
          </a:p>
          <a:p>
            <a:pPr marL="514350" indent="-514350">
              <a:buAutoNum type="arabicPeriod"/>
            </a:pPr>
            <a:r>
              <a:rPr lang="en-US" sz="1800" dirty="0" smtClean="0">
                <a:solidFill>
                  <a:srgbClr val="0000FF"/>
                </a:solidFill>
                <a:latin typeface="Calibri"/>
                <a:cs typeface="Calibri"/>
              </a:rPr>
              <a:t>This </a:t>
            </a:r>
            <a:r>
              <a:rPr lang="en-US" sz="1800" dirty="0">
                <a:solidFill>
                  <a:srgbClr val="0000FF"/>
                </a:solidFill>
                <a:latin typeface="Calibri"/>
                <a:cs typeface="Calibri"/>
              </a:rPr>
              <a:t>requires a probabilistic prediction.</a:t>
            </a:r>
            <a:r>
              <a:rPr lang="en-US" sz="1800" dirty="0" smtClean="0">
                <a:solidFill>
                  <a:srgbClr val="0000FF"/>
                </a:solidFill>
                <a:effectLst/>
                <a:latin typeface="Calibri"/>
                <a:cs typeface="Calibri"/>
              </a:rPr>
              <a:t> </a:t>
            </a:r>
            <a:endParaRPr lang="en-US" sz="1800" dirty="0">
              <a:solidFill>
                <a:srgbClr val="0000FF"/>
              </a:solidFill>
              <a:latin typeface="Calibri"/>
              <a:cs typeface="Calibri"/>
            </a:endParaRPr>
          </a:p>
        </p:txBody>
      </p:sp>
    </p:spTree>
    <p:extLst>
      <p:ext uri="{BB962C8B-B14F-4D97-AF65-F5344CB8AC3E}">
        <p14:creationId xmlns:p14="http://schemas.microsoft.com/office/powerpoint/2010/main" val="23007505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solidFill>
                  <a:srgbClr val="0000FF"/>
                </a:solidFill>
              </a:rPr>
              <a:t>Figure from Machine Learning: A Probabilistic Perspective</a:t>
            </a:r>
            <a:br>
              <a:rPr lang="en-US" sz="2000" dirty="0" smtClean="0">
                <a:solidFill>
                  <a:srgbClr val="0000FF"/>
                </a:solidFill>
              </a:rPr>
            </a:br>
            <a:r>
              <a:rPr lang="en-US" sz="2000" dirty="0" smtClean="0">
                <a:solidFill>
                  <a:srgbClr val="0000FF"/>
                </a:solidFill>
              </a:rPr>
              <a:t>(Kevin. P. Murphy)</a:t>
            </a:r>
            <a:endParaRPr lang="en-US" sz="2000" dirty="0">
              <a:solidFill>
                <a:srgbClr val="0000FF"/>
              </a:solidFill>
            </a:endParaRPr>
          </a:p>
        </p:txBody>
      </p:sp>
      <p:pic>
        <p:nvPicPr>
          <p:cNvPr id="4" name="Content Placeholder 3" descr="IMG_9836.jpg"/>
          <p:cNvPicPr>
            <a:picLocks noGrp="1" noChangeAspect="1"/>
          </p:cNvPicPr>
          <p:nvPr>
            <p:ph idx="1"/>
          </p:nvPr>
        </p:nvPicPr>
        <p:blipFill>
          <a:blip r:embed="rId2">
            <a:extLst>
              <a:ext uri="{28A0092B-C50C-407E-A947-70E740481C1C}">
                <a14:useLocalDpi xmlns:a14="http://schemas.microsoft.com/office/drawing/2010/main" val="0"/>
              </a:ext>
            </a:extLst>
          </a:blip>
          <a:srcRect t="-19931" b="-19931"/>
          <a:stretch>
            <a:fillRect/>
          </a:stretch>
        </p:blipFill>
        <p:spPr/>
      </p:pic>
    </p:spTree>
    <p:extLst>
      <p:ext uri="{BB962C8B-B14F-4D97-AF65-F5344CB8AC3E}">
        <p14:creationId xmlns:p14="http://schemas.microsoft.com/office/powerpoint/2010/main" val="25481002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8"/>
            <a:ext cx="7272339" cy="795532"/>
          </a:xfrm>
        </p:spPr>
        <p:txBody>
          <a:bodyPr/>
          <a:lstStyle/>
          <a:p>
            <a:r>
              <a:rPr lang="en-US" dirty="0" smtClean="0">
                <a:solidFill>
                  <a:srgbClr val="FF0000"/>
                </a:solidFill>
              </a:rPr>
              <a:t>Probability distribution</a:t>
            </a:r>
            <a:endParaRPr lang="en-US" dirty="0">
              <a:solidFill>
                <a:srgbClr val="FF0000"/>
              </a:solidFill>
            </a:endParaRPr>
          </a:p>
        </p:txBody>
      </p:sp>
      <p:sp>
        <p:nvSpPr>
          <p:cNvPr id="3" name="Content Placeholder 2"/>
          <p:cNvSpPr>
            <a:spLocks noGrp="1"/>
          </p:cNvSpPr>
          <p:nvPr>
            <p:ph idx="1"/>
          </p:nvPr>
        </p:nvSpPr>
        <p:spPr>
          <a:xfrm>
            <a:off x="299687" y="1100789"/>
            <a:ext cx="8619548" cy="4987448"/>
          </a:xfrm>
        </p:spPr>
        <p:txBody>
          <a:bodyPr>
            <a:noAutofit/>
          </a:bodyPr>
          <a:lstStyle/>
          <a:p>
            <a:pPr marL="0" indent="0">
              <a:buNone/>
            </a:pPr>
            <a:r>
              <a:rPr lang="en-US" sz="2000" dirty="0">
                <a:solidFill>
                  <a:srgbClr val="0000FF"/>
                </a:solidFill>
                <a:latin typeface="Calibri"/>
                <a:cs typeface="Calibri"/>
              </a:rPr>
              <a:t>In order to handle the ambiguous cases like the yellow </a:t>
            </a:r>
            <a:r>
              <a:rPr lang="en-US" sz="2000" dirty="0" smtClean="0">
                <a:solidFill>
                  <a:srgbClr val="0000FF"/>
                </a:solidFill>
                <a:latin typeface="Calibri"/>
                <a:cs typeface="Calibri"/>
              </a:rPr>
              <a:t>circle, </a:t>
            </a:r>
            <a:r>
              <a:rPr lang="en-US" sz="2000" dirty="0">
                <a:solidFill>
                  <a:srgbClr val="0000FF"/>
                </a:solidFill>
                <a:latin typeface="Calibri"/>
                <a:cs typeface="Calibri"/>
              </a:rPr>
              <a:t>it is instructive to return a probability. </a:t>
            </a:r>
          </a:p>
          <a:p>
            <a:pPr marL="0" indent="0">
              <a:buNone/>
            </a:pPr>
            <a:r>
              <a:rPr lang="en-US" sz="2000" dirty="0">
                <a:solidFill>
                  <a:srgbClr val="0000FF"/>
                </a:solidFill>
                <a:latin typeface="Calibri"/>
                <a:cs typeface="Calibri"/>
              </a:rPr>
              <a:t>We denote the probability distribution over possible labels, given the input vector x and training set D by p(y | </a:t>
            </a:r>
            <a:r>
              <a:rPr lang="en-US" sz="2000" dirty="0" err="1">
                <a:solidFill>
                  <a:srgbClr val="0000FF"/>
                </a:solidFill>
                <a:latin typeface="Calibri"/>
                <a:cs typeface="Calibri"/>
              </a:rPr>
              <a:t>x,D</a:t>
            </a:r>
            <a:r>
              <a:rPr lang="en-US" sz="2000" dirty="0">
                <a:solidFill>
                  <a:srgbClr val="0000FF"/>
                </a:solidFill>
                <a:latin typeface="Calibri"/>
                <a:cs typeface="Calibri"/>
              </a:rPr>
              <a:t>). In general, this represents a vector of length C. If there were just two classes: p(y=1 | </a:t>
            </a:r>
            <a:r>
              <a:rPr lang="en-US" sz="2000" dirty="0" err="1">
                <a:solidFill>
                  <a:srgbClr val="0000FF"/>
                </a:solidFill>
                <a:latin typeface="Calibri"/>
                <a:cs typeface="Calibri"/>
              </a:rPr>
              <a:t>x,D</a:t>
            </a:r>
            <a:r>
              <a:rPr lang="en-US" sz="2000" dirty="0">
                <a:solidFill>
                  <a:srgbClr val="0000FF"/>
                </a:solidFill>
                <a:latin typeface="Calibri"/>
                <a:cs typeface="Calibri"/>
              </a:rPr>
              <a:t>) + p(y=0 | </a:t>
            </a:r>
            <a:r>
              <a:rPr lang="en-US" sz="2000" dirty="0" err="1">
                <a:solidFill>
                  <a:srgbClr val="0000FF"/>
                </a:solidFill>
                <a:latin typeface="Calibri"/>
                <a:cs typeface="Calibri"/>
              </a:rPr>
              <a:t>x,D</a:t>
            </a:r>
            <a:r>
              <a:rPr lang="en-US" sz="2000" dirty="0">
                <a:solidFill>
                  <a:srgbClr val="0000FF"/>
                </a:solidFill>
                <a:latin typeface="Calibri"/>
                <a:cs typeface="Calibri"/>
              </a:rPr>
              <a:t>) = 1</a:t>
            </a:r>
            <a:r>
              <a:rPr lang="en-US" sz="2000" dirty="0" smtClean="0">
                <a:solidFill>
                  <a:srgbClr val="0000FF"/>
                </a:solidFill>
                <a:latin typeface="Calibri"/>
                <a:cs typeface="Calibri"/>
              </a:rPr>
              <a:t>.</a:t>
            </a:r>
            <a:endParaRPr lang="en-US" sz="2000" dirty="0" smtClean="0">
              <a:solidFill>
                <a:srgbClr val="0000FF"/>
              </a:solidFill>
              <a:latin typeface="Calibri"/>
              <a:cs typeface="Calibri"/>
            </a:endParaRPr>
          </a:p>
          <a:p>
            <a:pPr marL="0" indent="0">
              <a:buNone/>
            </a:pPr>
            <a:r>
              <a:rPr lang="en-US" sz="2000" dirty="0" smtClean="0">
                <a:solidFill>
                  <a:srgbClr val="0000FF"/>
                </a:solidFill>
                <a:latin typeface="Calibri"/>
                <a:cs typeface="Calibri"/>
              </a:rPr>
              <a:t>This </a:t>
            </a:r>
            <a:r>
              <a:rPr lang="en-US" sz="2000" dirty="0">
                <a:solidFill>
                  <a:srgbClr val="0000FF"/>
                </a:solidFill>
                <a:latin typeface="Calibri"/>
                <a:cs typeface="Calibri"/>
              </a:rPr>
              <a:t>means that the probability is conditional on the test input x, as well as the training set D, by putting these terms on the right hand of the conditioning </a:t>
            </a:r>
            <a:r>
              <a:rPr lang="en-US" sz="2000" dirty="0" smtClean="0">
                <a:solidFill>
                  <a:srgbClr val="0000FF"/>
                </a:solidFill>
                <a:latin typeface="Calibri"/>
                <a:cs typeface="Calibri"/>
              </a:rPr>
              <a:t>bar. Given </a:t>
            </a:r>
            <a:r>
              <a:rPr lang="en-US" sz="2000" dirty="0">
                <a:solidFill>
                  <a:srgbClr val="0000FF"/>
                </a:solidFill>
                <a:latin typeface="Calibri"/>
                <a:cs typeface="Calibri"/>
              </a:rPr>
              <a:t>a probabilistic output, we can compute our “best guess” as the “true label” </a:t>
            </a:r>
            <a:r>
              <a:rPr lang="en-US" sz="2000" dirty="0" smtClean="0">
                <a:solidFill>
                  <a:srgbClr val="0000FF"/>
                </a:solidFill>
                <a:latin typeface="Calibri"/>
                <a:cs typeface="Calibri"/>
              </a:rPr>
              <a:t>using</a:t>
            </a:r>
            <a:endParaRPr lang="en-US" sz="2000" dirty="0">
              <a:solidFill>
                <a:srgbClr val="0000FF"/>
              </a:solidFill>
              <a:latin typeface="Calibri"/>
              <a:cs typeface="Calibri"/>
            </a:endParaRPr>
          </a:p>
          <a:p>
            <a:pPr marL="0" indent="0">
              <a:buNone/>
            </a:pPr>
            <a:r>
              <a:rPr lang="en-US" sz="2000" i="1" dirty="0">
                <a:solidFill>
                  <a:srgbClr val="0000FF"/>
                </a:solidFill>
                <a:latin typeface="Calibri"/>
                <a:cs typeface="Calibri"/>
              </a:rPr>
              <a:t>y = </a:t>
            </a:r>
            <a:r>
              <a:rPr lang="en-US" sz="2000" i="1" dirty="0" err="1">
                <a:solidFill>
                  <a:srgbClr val="0000FF"/>
                </a:solidFill>
                <a:latin typeface="Calibri"/>
                <a:cs typeface="Calibri"/>
              </a:rPr>
              <a:t>argmax</a:t>
            </a:r>
            <a:r>
              <a:rPr lang="en-US" sz="2000" i="1" dirty="0">
                <a:solidFill>
                  <a:srgbClr val="0000FF"/>
                </a:solidFill>
                <a:latin typeface="Calibri"/>
                <a:cs typeface="Calibri"/>
              </a:rPr>
              <a:t>  p(y=c | x, D) </a:t>
            </a:r>
          </a:p>
          <a:p>
            <a:pPr marL="0" indent="0">
              <a:buNone/>
            </a:pPr>
            <a:r>
              <a:rPr lang="en-US" sz="2000" dirty="0">
                <a:solidFill>
                  <a:srgbClr val="0000FF"/>
                </a:solidFill>
                <a:latin typeface="Calibri"/>
                <a:cs typeface="Calibri"/>
              </a:rPr>
              <a:t>This is the maximum probability of the label y having the value C, given the input x and the design matrix D. In other words, this is the most probable case and is called the mode of the distribution. In the above case, p(y | </a:t>
            </a:r>
            <a:r>
              <a:rPr lang="en-US" sz="2000" dirty="0" err="1">
                <a:solidFill>
                  <a:srgbClr val="0000FF"/>
                </a:solidFill>
                <a:latin typeface="Calibri"/>
                <a:cs typeface="Calibri"/>
              </a:rPr>
              <a:t>x,D</a:t>
            </a:r>
            <a:r>
              <a:rPr lang="en-US" sz="2000" dirty="0">
                <a:solidFill>
                  <a:srgbClr val="0000FF"/>
                </a:solidFill>
                <a:latin typeface="Calibri"/>
                <a:cs typeface="Calibri"/>
              </a:rPr>
              <a:t>) is very different from 1.0.</a:t>
            </a:r>
          </a:p>
          <a:p>
            <a:pPr marL="0" indent="0">
              <a:buNone/>
            </a:pPr>
            <a:endParaRPr lang="en-US" sz="2000" dirty="0"/>
          </a:p>
        </p:txBody>
      </p:sp>
    </p:spTree>
    <p:extLst>
      <p:ext uri="{BB962C8B-B14F-4D97-AF65-F5344CB8AC3E}">
        <p14:creationId xmlns:p14="http://schemas.microsoft.com/office/powerpoint/2010/main" val="9681283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8"/>
            <a:ext cx="7272339" cy="852608"/>
          </a:xfrm>
        </p:spPr>
        <p:txBody>
          <a:bodyPr/>
          <a:lstStyle/>
          <a:p>
            <a:r>
              <a:rPr lang="en-US" sz="3200" dirty="0" smtClean="0">
                <a:solidFill>
                  <a:srgbClr val="FF0000"/>
                </a:solidFill>
              </a:rPr>
              <a:t>Example 1</a:t>
            </a:r>
            <a:endParaRPr lang="en-US" sz="3200" dirty="0">
              <a:solidFill>
                <a:srgbClr val="FF0000"/>
              </a:solidFill>
            </a:endParaRPr>
          </a:p>
        </p:txBody>
      </p:sp>
      <p:sp>
        <p:nvSpPr>
          <p:cNvPr id="3" name="Content Placeholder 2"/>
          <p:cNvSpPr>
            <a:spLocks noGrp="1"/>
          </p:cNvSpPr>
          <p:nvPr>
            <p:ph idx="1"/>
          </p:nvPr>
        </p:nvSpPr>
        <p:spPr>
          <a:xfrm>
            <a:off x="742080" y="1302494"/>
            <a:ext cx="8005906" cy="4324257"/>
          </a:xfrm>
        </p:spPr>
        <p:txBody>
          <a:bodyPr>
            <a:normAutofit fontScale="92500" lnSpcReduction="20000"/>
          </a:bodyPr>
          <a:lstStyle/>
          <a:p>
            <a:pPr marL="0" indent="0">
              <a:buNone/>
            </a:pPr>
            <a:r>
              <a:rPr lang="en-US" dirty="0">
                <a:solidFill>
                  <a:srgbClr val="FF0000"/>
                </a:solidFill>
                <a:latin typeface="Calibri"/>
                <a:cs typeface="Calibri"/>
              </a:rPr>
              <a:t>Document classification: </a:t>
            </a:r>
            <a:endParaRPr lang="en-US" dirty="0" smtClean="0">
              <a:solidFill>
                <a:srgbClr val="FF0000"/>
              </a:solidFill>
              <a:latin typeface="Calibri"/>
              <a:cs typeface="Calibri"/>
            </a:endParaRPr>
          </a:p>
          <a:p>
            <a:pPr marL="0" indent="0">
              <a:buNone/>
            </a:pPr>
            <a:r>
              <a:rPr lang="en-US" dirty="0" smtClean="0">
                <a:solidFill>
                  <a:srgbClr val="0000FF"/>
                </a:solidFill>
                <a:latin typeface="Calibri"/>
                <a:cs typeface="Calibri"/>
              </a:rPr>
              <a:t>Here </a:t>
            </a:r>
            <a:r>
              <a:rPr lang="en-US" dirty="0">
                <a:solidFill>
                  <a:srgbClr val="0000FF"/>
                </a:solidFill>
                <a:latin typeface="Calibri"/>
                <a:cs typeface="Calibri"/>
              </a:rPr>
              <a:t>the goal is to classify a document such as a web page or email message into one of C classes. This is to compute </a:t>
            </a:r>
            <a:endParaRPr lang="en-US" dirty="0" smtClean="0">
              <a:solidFill>
                <a:srgbClr val="0000FF"/>
              </a:solidFill>
              <a:latin typeface="Calibri"/>
              <a:cs typeface="Calibri"/>
            </a:endParaRPr>
          </a:p>
          <a:p>
            <a:pPr marL="0" indent="0">
              <a:buNone/>
            </a:pPr>
            <a:r>
              <a:rPr lang="en-US" i="1" dirty="0" smtClean="0">
                <a:solidFill>
                  <a:srgbClr val="0000FF"/>
                </a:solidFill>
                <a:latin typeface="Calibri"/>
                <a:cs typeface="Calibri"/>
              </a:rPr>
              <a:t>p</a:t>
            </a:r>
            <a:r>
              <a:rPr lang="en-US" i="1" dirty="0">
                <a:solidFill>
                  <a:srgbClr val="0000FF"/>
                </a:solidFill>
                <a:latin typeface="Calibri"/>
                <a:cs typeface="Calibri"/>
              </a:rPr>
              <a:t>(y | </a:t>
            </a:r>
            <a:r>
              <a:rPr lang="en-US" i="1" dirty="0" err="1">
                <a:solidFill>
                  <a:srgbClr val="0000FF"/>
                </a:solidFill>
                <a:latin typeface="Calibri"/>
                <a:cs typeface="Calibri"/>
              </a:rPr>
              <a:t>x,D</a:t>
            </a:r>
            <a:r>
              <a:rPr lang="en-US" i="1" dirty="0">
                <a:solidFill>
                  <a:srgbClr val="0000FF"/>
                </a:solidFill>
                <a:latin typeface="Calibri"/>
                <a:cs typeface="Calibri"/>
              </a:rPr>
              <a:t>) </a:t>
            </a:r>
            <a:r>
              <a:rPr lang="en-US" dirty="0">
                <a:solidFill>
                  <a:srgbClr val="0000FF"/>
                </a:solidFill>
                <a:latin typeface="Calibri"/>
                <a:cs typeface="Calibri"/>
              </a:rPr>
              <a:t>where x is some representation of the text. </a:t>
            </a:r>
          </a:p>
          <a:p>
            <a:pPr marL="0" indent="0">
              <a:buNone/>
            </a:pPr>
            <a:r>
              <a:rPr lang="en-US" dirty="0" smtClean="0">
                <a:solidFill>
                  <a:srgbClr val="0000FF"/>
                </a:solidFill>
                <a:latin typeface="Calibri"/>
                <a:cs typeface="Calibri"/>
              </a:rPr>
              <a:t>An </a:t>
            </a:r>
            <a:r>
              <a:rPr lang="en-US" dirty="0">
                <a:solidFill>
                  <a:srgbClr val="0000FF"/>
                </a:solidFill>
                <a:latin typeface="Calibri"/>
                <a:cs typeface="Calibri"/>
              </a:rPr>
              <a:t>example of this is to classify emails by defining a spam filter. There are two classes: spam (y=1) and non-spam (y=0). </a:t>
            </a:r>
            <a:endParaRPr lang="en-US" dirty="0" smtClean="0">
              <a:solidFill>
                <a:srgbClr val="0000FF"/>
              </a:solidFill>
              <a:latin typeface="Calibri"/>
              <a:cs typeface="Calibri"/>
            </a:endParaRPr>
          </a:p>
          <a:p>
            <a:pPr marL="0" indent="0">
              <a:buNone/>
            </a:pPr>
            <a:r>
              <a:rPr lang="en-US" dirty="0" smtClean="0">
                <a:solidFill>
                  <a:srgbClr val="0000FF"/>
                </a:solidFill>
                <a:latin typeface="Calibri"/>
                <a:cs typeface="Calibri"/>
              </a:rPr>
              <a:t>Here </a:t>
            </a:r>
            <a:r>
              <a:rPr lang="en-US" dirty="0">
                <a:solidFill>
                  <a:srgbClr val="0000FF"/>
                </a:solidFill>
                <a:latin typeface="Calibri"/>
                <a:cs typeface="Calibri"/>
              </a:rPr>
              <a:t>we define </a:t>
            </a:r>
            <a:r>
              <a:rPr lang="en-US" i="1" dirty="0" err="1">
                <a:solidFill>
                  <a:srgbClr val="0000FF"/>
                </a:solidFill>
                <a:latin typeface="Calibri"/>
                <a:cs typeface="Calibri"/>
              </a:rPr>
              <a:t>x</a:t>
            </a:r>
            <a:r>
              <a:rPr lang="en-US" i="1" baseline="-25000" dirty="0" err="1">
                <a:solidFill>
                  <a:srgbClr val="0000FF"/>
                </a:solidFill>
                <a:latin typeface="Calibri"/>
                <a:cs typeface="Calibri"/>
              </a:rPr>
              <a:t>ij</a:t>
            </a:r>
            <a:r>
              <a:rPr lang="en-US" i="1" dirty="0">
                <a:solidFill>
                  <a:srgbClr val="0000FF"/>
                </a:solidFill>
                <a:latin typeface="Calibri"/>
                <a:cs typeface="Calibri"/>
              </a:rPr>
              <a:t> = 1 </a:t>
            </a:r>
            <a:r>
              <a:rPr lang="en-US" dirty="0">
                <a:solidFill>
                  <a:srgbClr val="0000FF"/>
                </a:solidFill>
                <a:latin typeface="Calibri"/>
                <a:cs typeface="Calibri"/>
              </a:rPr>
              <a:t>if word j occurs in document, </a:t>
            </a:r>
            <a:r>
              <a:rPr lang="en-US" dirty="0" err="1">
                <a:solidFill>
                  <a:srgbClr val="0000FF"/>
                </a:solidFill>
                <a:latin typeface="Calibri"/>
                <a:cs typeface="Calibri"/>
              </a:rPr>
              <a:t>i</a:t>
            </a:r>
            <a:r>
              <a:rPr lang="en-US" dirty="0">
                <a:solidFill>
                  <a:srgbClr val="0000FF"/>
                </a:solidFill>
                <a:latin typeface="Calibri"/>
                <a:cs typeface="Calibri"/>
              </a:rPr>
              <a:t>. If we apply this transformation to every document in our dataset, we get a binary document co-occurrence matrix. The document classification problem is then reduced to the one that looks for subtle changes in the pattern of the bits.</a:t>
            </a:r>
          </a:p>
          <a:p>
            <a:pPr marL="0" indent="0">
              <a:buNone/>
            </a:pPr>
            <a:endParaRPr lang="en-US" dirty="0">
              <a:latin typeface="Calibri"/>
              <a:cs typeface="Calibri"/>
            </a:endParaRPr>
          </a:p>
        </p:txBody>
      </p:sp>
    </p:spTree>
    <p:extLst>
      <p:ext uri="{BB962C8B-B14F-4D97-AF65-F5344CB8AC3E}">
        <p14:creationId xmlns:p14="http://schemas.microsoft.com/office/powerpoint/2010/main" val="35141116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362</TotalTime>
  <Words>2277</Words>
  <Application>Microsoft Macintosh PowerPoint</Application>
  <PresentationFormat>On-screen Show (4:3)</PresentationFormat>
  <Paragraphs>89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Tradition</vt:lpstr>
      <vt:lpstr>Classification Methods:  A Short Review</vt:lpstr>
      <vt:lpstr>Types of ML</vt:lpstr>
      <vt:lpstr>PowerPoint Presentation</vt:lpstr>
      <vt:lpstr>PowerPoint Presentation</vt:lpstr>
      <vt:lpstr>Classification</vt:lpstr>
      <vt:lpstr>Examples of Classification</vt:lpstr>
      <vt:lpstr>Figure from Machine Learning: A Probabilistic Perspective (Kevin. P. Murphy)</vt:lpstr>
      <vt:lpstr>Probability distribution</vt:lpstr>
      <vt:lpstr>Example 1</vt:lpstr>
      <vt:lpstr>Example 2</vt:lpstr>
      <vt:lpstr>Classifying Flowers Figure from Machine Learning: A Probabilistic Perspective (Kevin. P. Murphy)</vt:lpstr>
      <vt:lpstr>Regression</vt:lpstr>
      <vt:lpstr>Figure from Machine Learning: A Probabilistic Perspective (Kevin. P. Murphy)</vt:lpstr>
      <vt:lpstr>Unsupervised Learning</vt:lpstr>
      <vt:lpstr>Examples of Unsupervised Learning</vt:lpstr>
      <vt:lpstr>Figure from Machine Learning: A Probabilistic Perspective (Kevin. P. Murphy)</vt:lpstr>
      <vt:lpstr>Dimensionality Reduction</vt:lpstr>
      <vt:lpstr>Figure from Machine Learning: A Probabilistic Perspective (Kevin. P. Murphy)</vt:lpstr>
      <vt:lpstr>Basic Concepts in Machine Learning</vt:lpstr>
      <vt:lpstr>Example of A Non-Parametric Classifier: K Nearest Neighbors </vt:lpstr>
      <vt:lpstr>Voronoi Tesseletaion Figure from Machine Learning: A Probabilistic Perspective (Kevin. P. Murphy)</vt:lpstr>
      <vt:lpstr>Figure from Machine Learning: A Probabilistic Perspective (Kevin. P. Murphy)</vt:lpstr>
      <vt:lpstr>Parametric Models</vt:lpstr>
      <vt:lpstr>PowerPoint Presentation</vt:lpstr>
      <vt:lpstr>Logistic Regression</vt:lpstr>
      <vt:lpstr>Overfitting</vt:lpstr>
      <vt:lpstr>Figure from Machine Learning: A Probabilistic Perspective (Kevin. P. Murphy)</vt:lpstr>
      <vt:lpstr>Source of the Material</vt:lpstr>
    </vt:vector>
  </TitlesOfParts>
  <Company>UCR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Applied Machine Learning</dc:title>
  <dc:creator>Bahram Mobasher</dc:creator>
  <cp:lastModifiedBy>Bahram Mobasher</cp:lastModifiedBy>
  <cp:revision>27</cp:revision>
  <dcterms:created xsi:type="dcterms:W3CDTF">2018-06-26T20:42:00Z</dcterms:created>
  <dcterms:modified xsi:type="dcterms:W3CDTF">2019-04-21T22:21:30Z</dcterms:modified>
</cp:coreProperties>
</file>